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sldIdLst>
    <p:sldId id="256" r:id="rId2"/>
    <p:sldId id="264"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varScale="1">
        <p:scale>
          <a:sx n="86" d="100"/>
          <a:sy n="86" d="100"/>
        </p:scale>
        <p:origin x="48" y="14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5" Type="http://schemas.openxmlformats.org/officeDocument/2006/relationships/customXml" Target="../customXml/item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E0C73C6-8A1D-40D7-ADC1-0E091C2CA027}"/>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EF77435B-271F-4E5C-B54B-83E371E10E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665AE62E-9979-4946-A000-071FBEDB8588}"/>
              </a:ext>
            </a:extLst>
          </p:cNvPr>
          <p:cNvSpPr>
            <a:spLocks noGrp="1"/>
          </p:cNvSpPr>
          <p:nvPr>
            <p:ph type="dt" sz="half" idx="10"/>
          </p:nvPr>
        </p:nvSpPr>
        <p:spPr/>
        <p:txBody>
          <a:bodyPr/>
          <a:lstStyle/>
          <a:p>
            <a:fld id="{F3F0D125-2BFF-4C6F-8C7F-93E45B67621D}" type="datetimeFigureOut">
              <a:rPr lang="sv-SE" smtClean="0"/>
              <a:t>2019-09-06</a:t>
            </a:fld>
            <a:endParaRPr lang="sv-SE"/>
          </a:p>
        </p:txBody>
      </p:sp>
      <p:sp>
        <p:nvSpPr>
          <p:cNvPr id="5" name="Platshållare för sidfot 4">
            <a:extLst>
              <a:ext uri="{FF2B5EF4-FFF2-40B4-BE49-F238E27FC236}">
                <a16:creationId xmlns:a16="http://schemas.microsoft.com/office/drawing/2014/main" id="{92EBE6E9-207B-445E-9925-53113AEECA5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A481F58-B203-44AA-A945-1CC66D47454A}"/>
              </a:ext>
            </a:extLst>
          </p:cNvPr>
          <p:cNvSpPr>
            <a:spLocks noGrp="1"/>
          </p:cNvSpPr>
          <p:nvPr>
            <p:ph type="sldNum" sz="quarter" idx="12"/>
          </p:nvPr>
        </p:nvSpPr>
        <p:spPr/>
        <p:txBody>
          <a:bodyPr/>
          <a:lstStyle/>
          <a:p>
            <a:fld id="{14471A1C-45CA-4B39-8904-B990B198A863}" type="slidenum">
              <a:rPr lang="sv-SE" smtClean="0"/>
              <a:t>‹#›</a:t>
            </a:fld>
            <a:endParaRPr lang="sv-SE"/>
          </a:p>
        </p:txBody>
      </p:sp>
    </p:spTree>
    <p:extLst>
      <p:ext uri="{BB962C8B-B14F-4D97-AF65-F5344CB8AC3E}">
        <p14:creationId xmlns:p14="http://schemas.microsoft.com/office/powerpoint/2010/main" val="1971423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395154-F01A-491B-9A1F-600ECA54439F}"/>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83310100-0033-41C4-91E7-563CA92E5165}"/>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7BE63D8-0340-4990-90B9-A718751F3D07}"/>
              </a:ext>
            </a:extLst>
          </p:cNvPr>
          <p:cNvSpPr>
            <a:spLocks noGrp="1"/>
          </p:cNvSpPr>
          <p:nvPr>
            <p:ph type="dt" sz="half" idx="10"/>
          </p:nvPr>
        </p:nvSpPr>
        <p:spPr/>
        <p:txBody>
          <a:bodyPr/>
          <a:lstStyle/>
          <a:p>
            <a:fld id="{F3F0D125-2BFF-4C6F-8C7F-93E45B67621D}" type="datetimeFigureOut">
              <a:rPr lang="sv-SE" smtClean="0"/>
              <a:t>2019-09-06</a:t>
            </a:fld>
            <a:endParaRPr lang="sv-SE"/>
          </a:p>
        </p:txBody>
      </p:sp>
      <p:sp>
        <p:nvSpPr>
          <p:cNvPr id="5" name="Platshållare för sidfot 4">
            <a:extLst>
              <a:ext uri="{FF2B5EF4-FFF2-40B4-BE49-F238E27FC236}">
                <a16:creationId xmlns:a16="http://schemas.microsoft.com/office/drawing/2014/main" id="{6E1FD04B-F2FF-4303-8C34-BB025A89EBE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3EC5299-B7D4-4879-B0B7-676D951C9B14}"/>
              </a:ext>
            </a:extLst>
          </p:cNvPr>
          <p:cNvSpPr>
            <a:spLocks noGrp="1"/>
          </p:cNvSpPr>
          <p:nvPr>
            <p:ph type="sldNum" sz="quarter" idx="12"/>
          </p:nvPr>
        </p:nvSpPr>
        <p:spPr/>
        <p:txBody>
          <a:bodyPr/>
          <a:lstStyle/>
          <a:p>
            <a:fld id="{14471A1C-45CA-4B39-8904-B990B198A863}" type="slidenum">
              <a:rPr lang="sv-SE" smtClean="0"/>
              <a:t>‹#›</a:t>
            </a:fld>
            <a:endParaRPr lang="sv-SE"/>
          </a:p>
        </p:txBody>
      </p:sp>
    </p:spTree>
    <p:extLst>
      <p:ext uri="{BB962C8B-B14F-4D97-AF65-F5344CB8AC3E}">
        <p14:creationId xmlns:p14="http://schemas.microsoft.com/office/powerpoint/2010/main" val="1884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9A74C098-0E84-43DC-A2C6-811BB490D97C}"/>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DBDADE89-041F-4338-B284-D46F6A99C4EF}"/>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E2CAB6E-B8EC-4E79-9778-61781BE42DE9}"/>
              </a:ext>
            </a:extLst>
          </p:cNvPr>
          <p:cNvSpPr>
            <a:spLocks noGrp="1"/>
          </p:cNvSpPr>
          <p:nvPr>
            <p:ph type="dt" sz="half" idx="10"/>
          </p:nvPr>
        </p:nvSpPr>
        <p:spPr/>
        <p:txBody>
          <a:bodyPr/>
          <a:lstStyle/>
          <a:p>
            <a:fld id="{F3F0D125-2BFF-4C6F-8C7F-93E45B67621D}" type="datetimeFigureOut">
              <a:rPr lang="sv-SE" smtClean="0"/>
              <a:t>2019-09-06</a:t>
            </a:fld>
            <a:endParaRPr lang="sv-SE"/>
          </a:p>
        </p:txBody>
      </p:sp>
      <p:sp>
        <p:nvSpPr>
          <p:cNvPr id="5" name="Platshållare för sidfot 4">
            <a:extLst>
              <a:ext uri="{FF2B5EF4-FFF2-40B4-BE49-F238E27FC236}">
                <a16:creationId xmlns:a16="http://schemas.microsoft.com/office/drawing/2014/main" id="{FC19E7F7-91FB-441C-9F2C-16378517E29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0E57939-C874-4329-ADFE-BDE9809C6E1D}"/>
              </a:ext>
            </a:extLst>
          </p:cNvPr>
          <p:cNvSpPr>
            <a:spLocks noGrp="1"/>
          </p:cNvSpPr>
          <p:nvPr>
            <p:ph type="sldNum" sz="quarter" idx="12"/>
          </p:nvPr>
        </p:nvSpPr>
        <p:spPr/>
        <p:txBody>
          <a:bodyPr/>
          <a:lstStyle/>
          <a:p>
            <a:fld id="{14471A1C-45CA-4B39-8904-B990B198A863}" type="slidenum">
              <a:rPr lang="sv-SE" smtClean="0"/>
              <a:t>‹#›</a:t>
            </a:fld>
            <a:endParaRPr lang="sv-SE"/>
          </a:p>
        </p:txBody>
      </p:sp>
    </p:spTree>
    <p:extLst>
      <p:ext uri="{BB962C8B-B14F-4D97-AF65-F5344CB8AC3E}">
        <p14:creationId xmlns:p14="http://schemas.microsoft.com/office/powerpoint/2010/main" val="596264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CE3B046-72F2-4398-B76A-9A16BC9ECC86}"/>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B513B3BC-A4CE-4224-BEE8-4A3CA698AD9D}"/>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31D1CC2-DF9A-498D-A5B6-076645DE51F2}"/>
              </a:ext>
            </a:extLst>
          </p:cNvPr>
          <p:cNvSpPr>
            <a:spLocks noGrp="1"/>
          </p:cNvSpPr>
          <p:nvPr>
            <p:ph type="dt" sz="half" idx="10"/>
          </p:nvPr>
        </p:nvSpPr>
        <p:spPr/>
        <p:txBody>
          <a:bodyPr/>
          <a:lstStyle/>
          <a:p>
            <a:fld id="{F3F0D125-2BFF-4C6F-8C7F-93E45B67621D}" type="datetimeFigureOut">
              <a:rPr lang="sv-SE" smtClean="0"/>
              <a:t>2019-09-06</a:t>
            </a:fld>
            <a:endParaRPr lang="sv-SE"/>
          </a:p>
        </p:txBody>
      </p:sp>
      <p:sp>
        <p:nvSpPr>
          <p:cNvPr id="5" name="Platshållare för sidfot 4">
            <a:extLst>
              <a:ext uri="{FF2B5EF4-FFF2-40B4-BE49-F238E27FC236}">
                <a16:creationId xmlns:a16="http://schemas.microsoft.com/office/drawing/2014/main" id="{B52E1687-1794-4194-A8AB-13FD9D4D6F3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1D94B0F-7CA9-4255-8B32-9C7D8AA48CD6}"/>
              </a:ext>
            </a:extLst>
          </p:cNvPr>
          <p:cNvSpPr>
            <a:spLocks noGrp="1"/>
          </p:cNvSpPr>
          <p:nvPr>
            <p:ph type="sldNum" sz="quarter" idx="12"/>
          </p:nvPr>
        </p:nvSpPr>
        <p:spPr/>
        <p:txBody>
          <a:bodyPr/>
          <a:lstStyle/>
          <a:p>
            <a:fld id="{14471A1C-45CA-4B39-8904-B990B198A863}" type="slidenum">
              <a:rPr lang="sv-SE" smtClean="0"/>
              <a:t>‹#›</a:t>
            </a:fld>
            <a:endParaRPr lang="sv-SE"/>
          </a:p>
        </p:txBody>
      </p:sp>
    </p:spTree>
    <p:extLst>
      <p:ext uri="{BB962C8B-B14F-4D97-AF65-F5344CB8AC3E}">
        <p14:creationId xmlns:p14="http://schemas.microsoft.com/office/powerpoint/2010/main" val="2795335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8E07205-C248-45BE-8C8B-C131271F2623}"/>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4465481C-92EC-4AF6-BE92-C58C9D9280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F3056F6D-CB9D-4605-9B4E-45BA487FEE96}"/>
              </a:ext>
            </a:extLst>
          </p:cNvPr>
          <p:cNvSpPr>
            <a:spLocks noGrp="1"/>
          </p:cNvSpPr>
          <p:nvPr>
            <p:ph type="dt" sz="half" idx="10"/>
          </p:nvPr>
        </p:nvSpPr>
        <p:spPr/>
        <p:txBody>
          <a:bodyPr/>
          <a:lstStyle/>
          <a:p>
            <a:fld id="{F3F0D125-2BFF-4C6F-8C7F-93E45B67621D}" type="datetimeFigureOut">
              <a:rPr lang="sv-SE" smtClean="0"/>
              <a:t>2019-09-06</a:t>
            </a:fld>
            <a:endParaRPr lang="sv-SE"/>
          </a:p>
        </p:txBody>
      </p:sp>
      <p:sp>
        <p:nvSpPr>
          <p:cNvPr id="5" name="Platshållare för sidfot 4">
            <a:extLst>
              <a:ext uri="{FF2B5EF4-FFF2-40B4-BE49-F238E27FC236}">
                <a16:creationId xmlns:a16="http://schemas.microsoft.com/office/drawing/2014/main" id="{E1AAF4E2-A44E-4345-BF0F-6E56173CE87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1D5866B-015A-4685-983F-B9845F1B3239}"/>
              </a:ext>
            </a:extLst>
          </p:cNvPr>
          <p:cNvSpPr>
            <a:spLocks noGrp="1"/>
          </p:cNvSpPr>
          <p:nvPr>
            <p:ph type="sldNum" sz="quarter" idx="12"/>
          </p:nvPr>
        </p:nvSpPr>
        <p:spPr/>
        <p:txBody>
          <a:bodyPr/>
          <a:lstStyle/>
          <a:p>
            <a:fld id="{14471A1C-45CA-4B39-8904-B990B198A863}" type="slidenum">
              <a:rPr lang="sv-SE" smtClean="0"/>
              <a:t>‹#›</a:t>
            </a:fld>
            <a:endParaRPr lang="sv-SE"/>
          </a:p>
        </p:txBody>
      </p:sp>
    </p:spTree>
    <p:extLst>
      <p:ext uri="{BB962C8B-B14F-4D97-AF65-F5344CB8AC3E}">
        <p14:creationId xmlns:p14="http://schemas.microsoft.com/office/powerpoint/2010/main" val="74397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9F64C25-75D3-488C-B56F-634D098AB599}"/>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06D7E204-E72F-4058-B457-410D7E73A762}"/>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8C0FB7D7-A186-4549-A613-E50C0E8ADD92}"/>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4D80E401-B85B-4DC2-BEBC-94B47B746F1D}"/>
              </a:ext>
            </a:extLst>
          </p:cNvPr>
          <p:cNvSpPr>
            <a:spLocks noGrp="1"/>
          </p:cNvSpPr>
          <p:nvPr>
            <p:ph type="dt" sz="half" idx="10"/>
          </p:nvPr>
        </p:nvSpPr>
        <p:spPr/>
        <p:txBody>
          <a:bodyPr/>
          <a:lstStyle/>
          <a:p>
            <a:fld id="{F3F0D125-2BFF-4C6F-8C7F-93E45B67621D}" type="datetimeFigureOut">
              <a:rPr lang="sv-SE" smtClean="0"/>
              <a:t>2019-09-06</a:t>
            </a:fld>
            <a:endParaRPr lang="sv-SE"/>
          </a:p>
        </p:txBody>
      </p:sp>
      <p:sp>
        <p:nvSpPr>
          <p:cNvPr id="6" name="Platshållare för sidfot 5">
            <a:extLst>
              <a:ext uri="{FF2B5EF4-FFF2-40B4-BE49-F238E27FC236}">
                <a16:creationId xmlns:a16="http://schemas.microsoft.com/office/drawing/2014/main" id="{46B51384-7337-4C10-A4F7-3682E9BEC842}"/>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9E9DF94-5719-49B6-8F86-7EFD07FBBC34}"/>
              </a:ext>
            </a:extLst>
          </p:cNvPr>
          <p:cNvSpPr>
            <a:spLocks noGrp="1"/>
          </p:cNvSpPr>
          <p:nvPr>
            <p:ph type="sldNum" sz="quarter" idx="12"/>
          </p:nvPr>
        </p:nvSpPr>
        <p:spPr/>
        <p:txBody>
          <a:bodyPr/>
          <a:lstStyle/>
          <a:p>
            <a:fld id="{14471A1C-45CA-4B39-8904-B990B198A863}" type="slidenum">
              <a:rPr lang="sv-SE" smtClean="0"/>
              <a:t>‹#›</a:t>
            </a:fld>
            <a:endParaRPr lang="sv-SE"/>
          </a:p>
        </p:txBody>
      </p:sp>
    </p:spTree>
    <p:extLst>
      <p:ext uri="{BB962C8B-B14F-4D97-AF65-F5344CB8AC3E}">
        <p14:creationId xmlns:p14="http://schemas.microsoft.com/office/powerpoint/2010/main" val="1336116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B18B839-F403-4DDC-89B7-40D392D80E15}"/>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CD905B6F-B9E7-4F92-96EC-4E002E1398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F2A5A0E5-6DBB-498B-821A-FF7E41F4420E}"/>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F33E9372-C2A2-4D6C-BDD0-D570C3211A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4D3CD3DF-628D-467D-84AF-9650DB97EDF9}"/>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8DF2FC3A-972E-47CD-9C29-BDC7F979673E}"/>
              </a:ext>
            </a:extLst>
          </p:cNvPr>
          <p:cNvSpPr>
            <a:spLocks noGrp="1"/>
          </p:cNvSpPr>
          <p:nvPr>
            <p:ph type="dt" sz="half" idx="10"/>
          </p:nvPr>
        </p:nvSpPr>
        <p:spPr/>
        <p:txBody>
          <a:bodyPr/>
          <a:lstStyle/>
          <a:p>
            <a:fld id="{F3F0D125-2BFF-4C6F-8C7F-93E45B67621D}" type="datetimeFigureOut">
              <a:rPr lang="sv-SE" smtClean="0"/>
              <a:t>2019-09-06</a:t>
            </a:fld>
            <a:endParaRPr lang="sv-SE"/>
          </a:p>
        </p:txBody>
      </p:sp>
      <p:sp>
        <p:nvSpPr>
          <p:cNvPr id="8" name="Platshållare för sidfot 7">
            <a:extLst>
              <a:ext uri="{FF2B5EF4-FFF2-40B4-BE49-F238E27FC236}">
                <a16:creationId xmlns:a16="http://schemas.microsoft.com/office/drawing/2014/main" id="{39B43D28-7069-4404-ADB2-DC3B9FF68B7E}"/>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9B6E0193-69E9-4008-8CCE-D6B8A76C6CB3}"/>
              </a:ext>
            </a:extLst>
          </p:cNvPr>
          <p:cNvSpPr>
            <a:spLocks noGrp="1"/>
          </p:cNvSpPr>
          <p:nvPr>
            <p:ph type="sldNum" sz="quarter" idx="12"/>
          </p:nvPr>
        </p:nvSpPr>
        <p:spPr/>
        <p:txBody>
          <a:bodyPr/>
          <a:lstStyle/>
          <a:p>
            <a:fld id="{14471A1C-45CA-4B39-8904-B990B198A863}" type="slidenum">
              <a:rPr lang="sv-SE" smtClean="0"/>
              <a:t>‹#›</a:t>
            </a:fld>
            <a:endParaRPr lang="sv-SE"/>
          </a:p>
        </p:txBody>
      </p:sp>
    </p:spTree>
    <p:extLst>
      <p:ext uri="{BB962C8B-B14F-4D97-AF65-F5344CB8AC3E}">
        <p14:creationId xmlns:p14="http://schemas.microsoft.com/office/powerpoint/2010/main" val="347541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F9DE088-C1FC-43C6-9E4C-74A5739BCA28}"/>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B1151066-B075-4C13-878B-20D03EADF642}"/>
              </a:ext>
            </a:extLst>
          </p:cNvPr>
          <p:cNvSpPr>
            <a:spLocks noGrp="1"/>
          </p:cNvSpPr>
          <p:nvPr>
            <p:ph type="dt" sz="half" idx="10"/>
          </p:nvPr>
        </p:nvSpPr>
        <p:spPr/>
        <p:txBody>
          <a:bodyPr/>
          <a:lstStyle/>
          <a:p>
            <a:fld id="{F3F0D125-2BFF-4C6F-8C7F-93E45B67621D}" type="datetimeFigureOut">
              <a:rPr lang="sv-SE" smtClean="0"/>
              <a:t>2019-09-06</a:t>
            </a:fld>
            <a:endParaRPr lang="sv-SE"/>
          </a:p>
        </p:txBody>
      </p:sp>
      <p:sp>
        <p:nvSpPr>
          <p:cNvPr id="4" name="Platshållare för sidfot 3">
            <a:extLst>
              <a:ext uri="{FF2B5EF4-FFF2-40B4-BE49-F238E27FC236}">
                <a16:creationId xmlns:a16="http://schemas.microsoft.com/office/drawing/2014/main" id="{4F9658E8-5FED-4E8F-BCA4-F46F661CF060}"/>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04FFE4CE-B5E4-4514-A954-93B75C698428}"/>
              </a:ext>
            </a:extLst>
          </p:cNvPr>
          <p:cNvSpPr>
            <a:spLocks noGrp="1"/>
          </p:cNvSpPr>
          <p:nvPr>
            <p:ph type="sldNum" sz="quarter" idx="12"/>
          </p:nvPr>
        </p:nvSpPr>
        <p:spPr/>
        <p:txBody>
          <a:bodyPr/>
          <a:lstStyle/>
          <a:p>
            <a:fld id="{14471A1C-45CA-4B39-8904-B990B198A863}" type="slidenum">
              <a:rPr lang="sv-SE" smtClean="0"/>
              <a:t>‹#›</a:t>
            </a:fld>
            <a:endParaRPr lang="sv-SE"/>
          </a:p>
        </p:txBody>
      </p:sp>
    </p:spTree>
    <p:extLst>
      <p:ext uri="{BB962C8B-B14F-4D97-AF65-F5344CB8AC3E}">
        <p14:creationId xmlns:p14="http://schemas.microsoft.com/office/powerpoint/2010/main" val="3619745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1997231C-8039-47CA-827D-74D49EE73732}"/>
              </a:ext>
            </a:extLst>
          </p:cNvPr>
          <p:cNvSpPr>
            <a:spLocks noGrp="1"/>
          </p:cNvSpPr>
          <p:nvPr>
            <p:ph type="dt" sz="half" idx="10"/>
          </p:nvPr>
        </p:nvSpPr>
        <p:spPr/>
        <p:txBody>
          <a:bodyPr/>
          <a:lstStyle/>
          <a:p>
            <a:fld id="{F3F0D125-2BFF-4C6F-8C7F-93E45B67621D}" type="datetimeFigureOut">
              <a:rPr lang="sv-SE" smtClean="0"/>
              <a:t>2019-09-06</a:t>
            </a:fld>
            <a:endParaRPr lang="sv-SE"/>
          </a:p>
        </p:txBody>
      </p:sp>
      <p:sp>
        <p:nvSpPr>
          <p:cNvPr id="3" name="Platshållare för sidfot 2">
            <a:extLst>
              <a:ext uri="{FF2B5EF4-FFF2-40B4-BE49-F238E27FC236}">
                <a16:creationId xmlns:a16="http://schemas.microsoft.com/office/drawing/2014/main" id="{BC9551FB-BB51-4192-B6AC-357E63A754DC}"/>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30050259-4705-4B3C-B0B6-6C476F2B74B7}"/>
              </a:ext>
            </a:extLst>
          </p:cNvPr>
          <p:cNvSpPr>
            <a:spLocks noGrp="1"/>
          </p:cNvSpPr>
          <p:nvPr>
            <p:ph type="sldNum" sz="quarter" idx="12"/>
          </p:nvPr>
        </p:nvSpPr>
        <p:spPr/>
        <p:txBody>
          <a:bodyPr/>
          <a:lstStyle/>
          <a:p>
            <a:fld id="{14471A1C-45CA-4B39-8904-B990B198A863}" type="slidenum">
              <a:rPr lang="sv-SE" smtClean="0"/>
              <a:t>‹#›</a:t>
            </a:fld>
            <a:endParaRPr lang="sv-SE"/>
          </a:p>
        </p:txBody>
      </p:sp>
    </p:spTree>
    <p:extLst>
      <p:ext uri="{BB962C8B-B14F-4D97-AF65-F5344CB8AC3E}">
        <p14:creationId xmlns:p14="http://schemas.microsoft.com/office/powerpoint/2010/main" val="1356905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1C10324-5A6F-4DA1-9F4D-84C3AAEEC2F7}"/>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EA08581-436C-4DD9-B1A6-CA71D490BA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C7149DB0-A7DE-48D5-A737-EE648B86D1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4174A371-9BC5-453D-A3F9-D39FFC944851}"/>
              </a:ext>
            </a:extLst>
          </p:cNvPr>
          <p:cNvSpPr>
            <a:spLocks noGrp="1"/>
          </p:cNvSpPr>
          <p:nvPr>
            <p:ph type="dt" sz="half" idx="10"/>
          </p:nvPr>
        </p:nvSpPr>
        <p:spPr/>
        <p:txBody>
          <a:bodyPr/>
          <a:lstStyle/>
          <a:p>
            <a:fld id="{F3F0D125-2BFF-4C6F-8C7F-93E45B67621D}" type="datetimeFigureOut">
              <a:rPr lang="sv-SE" smtClean="0"/>
              <a:t>2019-09-06</a:t>
            </a:fld>
            <a:endParaRPr lang="sv-SE"/>
          </a:p>
        </p:txBody>
      </p:sp>
      <p:sp>
        <p:nvSpPr>
          <p:cNvPr id="6" name="Platshållare för sidfot 5">
            <a:extLst>
              <a:ext uri="{FF2B5EF4-FFF2-40B4-BE49-F238E27FC236}">
                <a16:creationId xmlns:a16="http://schemas.microsoft.com/office/drawing/2014/main" id="{429E685E-995A-42B7-B92D-3BDD03139FB1}"/>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9A47C7C-CE7F-4A0D-8FE4-BB07A13DF5FD}"/>
              </a:ext>
            </a:extLst>
          </p:cNvPr>
          <p:cNvSpPr>
            <a:spLocks noGrp="1"/>
          </p:cNvSpPr>
          <p:nvPr>
            <p:ph type="sldNum" sz="quarter" idx="12"/>
          </p:nvPr>
        </p:nvSpPr>
        <p:spPr/>
        <p:txBody>
          <a:bodyPr/>
          <a:lstStyle/>
          <a:p>
            <a:fld id="{14471A1C-45CA-4B39-8904-B990B198A863}" type="slidenum">
              <a:rPr lang="sv-SE" smtClean="0"/>
              <a:t>‹#›</a:t>
            </a:fld>
            <a:endParaRPr lang="sv-SE"/>
          </a:p>
        </p:txBody>
      </p:sp>
    </p:spTree>
    <p:extLst>
      <p:ext uri="{BB962C8B-B14F-4D97-AF65-F5344CB8AC3E}">
        <p14:creationId xmlns:p14="http://schemas.microsoft.com/office/powerpoint/2010/main" val="2274022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F4DAF73-EEEE-431C-873D-BA6E565FDD9A}"/>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55C7744D-1561-41FB-B445-75C0425593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0A7E38F0-2AFE-4D51-8837-2D08CC0D23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99EB2D15-3407-486B-8CE2-6D3C69B7DDC1}"/>
              </a:ext>
            </a:extLst>
          </p:cNvPr>
          <p:cNvSpPr>
            <a:spLocks noGrp="1"/>
          </p:cNvSpPr>
          <p:nvPr>
            <p:ph type="dt" sz="half" idx="10"/>
          </p:nvPr>
        </p:nvSpPr>
        <p:spPr/>
        <p:txBody>
          <a:bodyPr/>
          <a:lstStyle/>
          <a:p>
            <a:fld id="{F3F0D125-2BFF-4C6F-8C7F-93E45B67621D}" type="datetimeFigureOut">
              <a:rPr lang="sv-SE" smtClean="0"/>
              <a:t>2019-09-06</a:t>
            </a:fld>
            <a:endParaRPr lang="sv-SE"/>
          </a:p>
        </p:txBody>
      </p:sp>
      <p:sp>
        <p:nvSpPr>
          <p:cNvPr id="6" name="Platshållare för sidfot 5">
            <a:extLst>
              <a:ext uri="{FF2B5EF4-FFF2-40B4-BE49-F238E27FC236}">
                <a16:creationId xmlns:a16="http://schemas.microsoft.com/office/drawing/2014/main" id="{F01E3DB5-CA16-47AA-8643-2A0181784F0E}"/>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3AF41D78-49D4-4D44-BA0D-139BFDE5CC66}"/>
              </a:ext>
            </a:extLst>
          </p:cNvPr>
          <p:cNvSpPr>
            <a:spLocks noGrp="1"/>
          </p:cNvSpPr>
          <p:nvPr>
            <p:ph type="sldNum" sz="quarter" idx="12"/>
          </p:nvPr>
        </p:nvSpPr>
        <p:spPr/>
        <p:txBody>
          <a:bodyPr/>
          <a:lstStyle/>
          <a:p>
            <a:fld id="{14471A1C-45CA-4B39-8904-B990B198A863}" type="slidenum">
              <a:rPr lang="sv-SE" smtClean="0"/>
              <a:t>‹#›</a:t>
            </a:fld>
            <a:endParaRPr lang="sv-SE"/>
          </a:p>
        </p:txBody>
      </p:sp>
    </p:spTree>
    <p:extLst>
      <p:ext uri="{BB962C8B-B14F-4D97-AF65-F5344CB8AC3E}">
        <p14:creationId xmlns:p14="http://schemas.microsoft.com/office/powerpoint/2010/main" val="1485020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C12DB3B5-DEE1-4642-A69C-F2F43F8329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7F145521-336C-434F-B3D5-261AAA838E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4B51B2F-980E-417E-8076-376A2EE5BE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F0D125-2BFF-4C6F-8C7F-93E45B67621D}" type="datetimeFigureOut">
              <a:rPr lang="sv-SE" smtClean="0"/>
              <a:t>2019-09-06</a:t>
            </a:fld>
            <a:endParaRPr lang="sv-SE"/>
          </a:p>
        </p:txBody>
      </p:sp>
      <p:sp>
        <p:nvSpPr>
          <p:cNvPr id="5" name="Platshållare för sidfot 4">
            <a:extLst>
              <a:ext uri="{FF2B5EF4-FFF2-40B4-BE49-F238E27FC236}">
                <a16:creationId xmlns:a16="http://schemas.microsoft.com/office/drawing/2014/main" id="{18A40CB7-3B10-433C-B83F-F352563D8C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8E5FEA52-D40D-4455-84EC-0AED9BDC8E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471A1C-45CA-4B39-8904-B990B198A863}" type="slidenum">
              <a:rPr lang="sv-SE" smtClean="0"/>
              <a:t>‹#›</a:t>
            </a:fld>
            <a:endParaRPr lang="sv-SE"/>
          </a:p>
        </p:txBody>
      </p:sp>
    </p:spTree>
    <p:extLst>
      <p:ext uri="{BB962C8B-B14F-4D97-AF65-F5344CB8AC3E}">
        <p14:creationId xmlns:p14="http://schemas.microsoft.com/office/powerpoint/2010/main" val="2683091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emf"/><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emf"/><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emf"/><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emf"/><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15.xml.rels><?xml version="1.0" encoding="UTF-8" standalone="yes"?>
<Relationships xmlns="http://schemas.openxmlformats.org/package/2006/relationships"><Relationship Id="rId3" Type="http://schemas.openxmlformats.org/officeDocument/2006/relationships/hyperlink" Target="mailto:asa.heikkila@norrbotten.se" TargetMode="External"/><Relationship Id="rId2" Type="http://schemas.openxmlformats.org/officeDocument/2006/relationships/hyperlink" Target="mailto:Helena.asklund@kfbd.se" TargetMode="External"/><Relationship Id="rId1" Type="http://schemas.openxmlformats.org/officeDocument/2006/relationships/slideLayout" Target="../slideLayouts/slideLayout2.xml"/><Relationship Id="rId5" Type="http://schemas.openxmlformats.org/officeDocument/2006/relationships/image" Target="../media/image9.jpg"/><Relationship Id="rId4" Type="http://schemas.openxmlformats.org/officeDocument/2006/relationships/image" Target="../media/image8.gif"/></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A41E84D1-7D5F-467A-9192-2F4DFC99385A}"/>
              </a:ext>
            </a:extLst>
          </p:cNvPr>
          <p:cNvSpPr>
            <a:spLocks noGrp="1"/>
          </p:cNvSpPr>
          <p:nvPr>
            <p:ph type="title"/>
          </p:nvPr>
        </p:nvSpPr>
        <p:spPr>
          <a:xfrm>
            <a:off x="487679" y="365125"/>
            <a:ext cx="11499273" cy="3828805"/>
          </a:xfrm>
        </p:spPr>
        <p:txBody>
          <a:bodyPr>
            <a:normAutofit/>
          </a:bodyPr>
          <a:lstStyle/>
          <a:p>
            <a:br>
              <a:rPr lang="sv-SE" sz="4000" b="1" dirty="0">
                <a:solidFill>
                  <a:srgbClr val="4472C4"/>
                </a:solidFill>
                <a:latin typeface="Calibri" panose="020F0502020204030204" pitchFamily="34" charset="0"/>
                <a:ea typeface="Times New Roman" panose="02020603050405020304" pitchFamily="18" charset="0"/>
                <a:cs typeface="Times New Roman" panose="02020603050405020304" pitchFamily="18" charset="0"/>
              </a:rPr>
            </a:br>
            <a:r>
              <a:rPr lang="sv-SE" sz="4000" b="1" dirty="0">
                <a:solidFill>
                  <a:srgbClr val="4472C4"/>
                </a:solidFill>
                <a:latin typeface="Calibri" panose="020F0502020204030204" pitchFamily="34" charset="0"/>
                <a:ea typeface="Times New Roman" panose="02020603050405020304" pitchFamily="18" charset="0"/>
                <a:cs typeface="Times New Roman" panose="02020603050405020304" pitchFamily="18" charset="0"/>
              </a:rPr>
              <a:t>Överenskommelse om samarbete för personer med psykisk- och neuropsykiatrisk funktionsnedsättning samt för individer med missbruk/beroende av alkohol, droger och spel</a:t>
            </a:r>
            <a:br>
              <a:rPr lang="sv-SE" sz="1600" dirty="0">
                <a:effectLst/>
                <a:latin typeface="Calibri" panose="020F0502020204030204" pitchFamily="34" charset="0"/>
                <a:ea typeface="Times New Roman" panose="02020603050405020304" pitchFamily="18" charset="0"/>
                <a:cs typeface="Times New Roman" panose="02020603050405020304" pitchFamily="18" charset="0"/>
              </a:rPr>
            </a:br>
            <a:endParaRPr lang="sv-SE" sz="4000" dirty="0"/>
          </a:p>
        </p:txBody>
      </p:sp>
      <p:sp>
        <p:nvSpPr>
          <p:cNvPr id="7" name="Platshållare för innehåll 6">
            <a:extLst>
              <a:ext uri="{FF2B5EF4-FFF2-40B4-BE49-F238E27FC236}">
                <a16:creationId xmlns:a16="http://schemas.microsoft.com/office/drawing/2014/main" id="{E3D67B7E-1CAD-4FBD-A052-1966D9A9BE21}"/>
              </a:ext>
            </a:extLst>
          </p:cNvPr>
          <p:cNvSpPr>
            <a:spLocks noGrp="1"/>
          </p:cNvSpPr>
          <p:nvPr>
            <p:ph idx="1"/>
          </p:nvPr>
        </p:nvSpPr>
        <p:spPr>
          <a:xfrm>
            <a:off x="838200" y="3541223"/>
            <a:ext cx="10515600" cy="2635740"/>
          </a:xfrm>
        </p:spPr>
        <p:txBody>
          <a:bodyPr/>
          <a:lstStyle/>
          <a:p>
            <a:pPr marL="0" indent="0">
              <a:spcBef>
                <a:spcPts val="200"/>
              </a:spcBef>
              <a:spcAft>
                <a:spcPts val="200"/>
              </a:spcAft>
              <a:buNone/>
            </a:pPr>
            <a:endParaRPr lang="sv-SE" dirty="0">
              <a:solidFill>
                <a:srgbClr val="4472C4"/>
              </a:solidFill>
              <a:latin typeface="Calibri" panose="020F0502020204030204" pitchFamily="34" charset="0"/>
              <a:ea typeface="Times New Roman" panose="02020603050405020304" pitchFamily="18" charset="0"/>
              <a:cs typeface="Times New Roman" panose="02020603050405020304" pitchFamily="18" charset="0"/>
            </a:endParaRPr>
          </a:p>
          <a:p>
            <a:pPr marL="0" indent="0">
              <a:spcBef>
                <a:spcPts val="200"/>
              </a:spcBef>
              <a:spcAft>
                <a:spcPts val="200"/>
              </a:spcAft>
              <a:buNone/>
            </a:pPr>
            <a:endParaRPr lang="sv-SE" dirty="0">
              <a:solidFill>
                <a:srgbClr val="4472C4"/>
              </a:solidFill>
              <a:latin typeface="Calibri" panose="020F0502020204030204" pitchFamily="34" charset="0"/>
              <a:ea typeface="Times New Roman" panose="02020603050405020304" pitchFamily="18" charset="0"/>
              <a:cs typeface="Times New Roman" panose="02020603050405020304" pitchFamily="18" charset="0"/>
            </a:endParaRPr>
          </a:p>
          <a:p>
            <a:pPr marL="0" indent="0">
              <a:spcBef>
                <a:spcPts val="200"/>
              </a:spcBef>
              <a:spcAft>
                <a:spcPts val="200"/>
              </a:spcAft>
              <a:buNone/>
            </a:pPr>
            <a:r>
              <a:rPr lang="sv-SE" dirty="0">
                <a:solidFill>
                  <a:srgbClr val="4472C4"/>
                </a:solidFill>
                <a:latin typeface="Calibri" panose="020F0502020204030204" pitchFamily="34" charset="0"/>
                <a:ea typeface="Times New Roman" panose="02020603050405020304" pitchFamily="18" charset="0"/>
                <a:cs typeface="Times New Roman" panose="02020603050405020304" pitchFamily="18" charset="0"/>
              </a:rPr>
              <a:t>Region Norrbotten och Norrbottens Kommuners medlemskommuner</a:t>
            </a:r>
            <a:endParaRPr lang="sv-SE" sz="1200" dirty="0">
              <a:latin typeface="Calibri" panose="020F0502020204030204" pitchFamily="34" charset="0"/>
              <a:ea typeface="Times New Roman" panose="02020603050405020304" pitchFamily="18" charset="0"/>
              <a:cs typeface="Times New Roman" panose="02020603050405020304" pitchFamily="18" charset="0"/>
            </a:endParaRPr>
          </a:p>
          <a:p>
            <a:endParaRPr lang="sv-SE" dirty="0"/>
          </a:p>
        </p:txBody>
      </p:sp>
      <p:graphicFrame>
        <p:nvGraphicFramePr>
          <p:cNvPr id="5" name="Tabell 4">
            <a:extLst>
              <a:ext uri="{FF2B5EF4-FFF2-40B4-BE49-F238E27FC236}">
                <a16:creationId xmlns:a16="http://schemas.microsoft.com/office/drawing/2014/main" id="{251D069F-0CA1-47D2-BFE3-4971D7D54C0F}"/>
              </a:ext>
            </a:extLst>
          </p:cNvPr>
          <p:cNvGraphicFramePr>
            <a:graphicFrameLocks noGrp="1"/>
          </p:cNvGraphicFramePr>
          <p:nvPr>
            <p:extLst>
              <p:ext uri="{D42A27DB-BD31-4B8C-83A1-F6EECF244321}">
                <p14:modId xmlns:p14="http://schemas.microsoft.com/office/powerpoint/2010/main" val="1272467124"/>
              </p:ext>
            </p:extLst>
          </p:nvPr>
        </p:nvGraphicFramePr>
        <p:xfrm>
          <a:off x="1706880" y="3610457"/>
          <a:ext cx="9757756" cy="150876"/>
        </p:xfrm>
        <a:graphic>
          <a:graphicData uri="http://schemas.openxmlformats.org/drawingml/2006/table">
            <a:tbl>
              <a:tblPr/>
              <a:tblGrid>
                <a:gridCol w="9757756">
                  <a:extLst>
                    <a:ext uri="{9D8B030D-6E8A-4147-A177-3AD203B41FA5}">
                      <a16:colId xmlns:a16="http://schemas.microsoft.com/office/drawing/2014/main" val="2692682414"/>
                    </a:ext>
                  </a:extLst>
                </a:gridCol>
              </a:tblGrid>
              <a:tr h="0">
                <a:tc>
                  <a:txBody>
                    <a:bodyPr/>
                    <a:lstStyle/>
                    <a:p>
                      <a:pPr algn="l">
                        <a:lnSpc>
                          <a:spcPct val="90000"/>
                        </a:lnSpc>
                        <a:spcAft>
                          <a:spcPts val="0"/>
                        </a:spcAft>
                      </a:pPr>
                      <a:endParaRPr lang="sv-SE"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18745" marR="118745" marT="0" marB="0">
                    <a:lnL>
                      <a:noFill/>
                    </a:lnL>
                    <a:lnR>
                      <a:noFill/>
                    </a:lnR>
                    <a:lnT>
                      <a:noFill/>
                    </a:lnT>
                    <a:lnB>
                      <a:noFill/>
                    </a:lnB>
                  </a:tcPr>
                </a:tc>
                <a:extLst>
                  <a:ext uri="{0D108BD9-81ED-4DB2-BD59-A6C34878D82A}">
                    <a16:rowId xmlns:a16="http://schemas.microsoft.com/office/drawing/2014/main" val="2344223279"/>
                  </a:ext>
                </a:extLst>
              </a:tr>
            </a:tbl>
          </a:graphicData>
        </a:graphic>
      </p:graphicFrame>
    </p:spTree>
    <p:extLst>
      <p:ext uri="{BB962C8B-B14F-4D97-AF65-F5344CB8AC3E}">
        <p14:creationId xmlns:p14="http://schemas.microsoft.com/office/powerpoint/2010/main" val="31651121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DE6EC7B-B848-4542-9700-8D38C7035771}"/>
              </a:ext>
            </a:extLst>
          </p:cNvPr>
          <p:cNvSpPr>
            <a:spLocks noGrp="1"/>
          </p:cNvSpPr>
          <p:nvPr>
            <p:ph type="title"/>
          </p:nvPr>
        </p:nvSpPr>
        <p:spPr>
          <a:xfrm>
            <a:off x="838200" y="182880"/>
            <a:ext cx="10515600" cy="886691"/>
          </a:xfrm>
        </p:spPr>
        <p:txBody>
          <a:bodyPr>
            <a:normAutofit/>
          </a:bodyPr>
          <a:lstStyle/>
          <a:p>
            <a:pPr algn="ctr"/>
            <a:r>
              <a:rPr lang="sv-SE" sz="3600" b="1" dirty="0">
                <a:solidFill>
                  <a:srgbClr val="4472C4"/>
                </a:solidFill>
                <a:latin typeface="Calibri" panose="020F0502020204030204" pitchFamily="34" charset="0"/>
                <a:cs typeface="Times New Roman" panose="02020603050405020304" pitchFamily="18" charset="0"/>
              </a:rPr>
              <a:t>Målgrupper för överenskommelsen</a:t>
            </a:r>
          </a:p>
        </p:txBody>
      </p:sp>
      <p:sp>
        <p:nvSpPr>
          <p:cNvPr id="3" name="Platshållare för innehåll 2">
            <a:extLst>
              <a:ext uri="{FF2B5EF4-FFF2-40B4-BE49-F238E27FC236}">
                <a16:creationId xmlns:a16="http://schemas.microsoft.com/office/drawing/2014/main" id="{0D784904-7BD5-49EE-8F2C-6EA599EB30F4}"/>
              </a:ext>
            </a:extLst>
          </p:cNvPr>
          <p:cNvSpPr>
            <a:spLocks noGrp="1"/>
          </p:cNvSpPr>
          <p:nvPr>
            <p:ph idx="1"/>
          </p:nvPr>
        </p:nvSpPr>
        <p:spPr>
          <a:xfrm>
            <a:off x="838200" y="1169324"/>
            <a:ext cx="10515600" cy="5007639"/>
          </a:xfrm>
        </p:spPr>
        <p:txBody>
          <a:bodyPr/>
          <a:lstStyle/>
          <a:p>
            <a:r>
              <a:rPr lang="sv-SE" dirty="0"/>
              <a:t>Barn och unga med sammansatt psykisk/psykiatrisk och social problematik</a:t>
            </a:r>
          </a:p>
          <a:p>
            <a:r>
              <a:rPr lang="sv-SE" b="1" dirty="0"/>
              <a:t>Personer med samsjuklighet</a:t>
            </a:r>
          </a:p>
          <a:p>
            <a:r>
              <a:rPr lang="sv-SE" dirty="0"/>
              <a:t>Placeringar av unga med komplex problematik</a:t>
            </a:r>
            <a:r>
              <a:rPr lang="sv-SE" b="1" dirty="0"/>
              <a:t> </a:t>
            </a:r>
          </a:p>
          <a:p>
            <a:r>
              <a:rPr lang="sv-SE" b="1" dirty="0"/>
              <a:t>Personer i psykiatrisk tvångsvård</a:t>
            </a:r>
          </a:p>
          <a:p>
            <a:r>
              <a:rPr lang="sv-SE" b="1" dirty="0"/>
              <a:t>Personer med neuropsykiatriska funktionsnedsättningar</a:t>
            </a:r>
          </a:p>
          <a:p>
            <a:r>
              <a:rPr lang="sv-SE" b="1" dirty="0"/>
              <a:t>Personer med missbruk/beroende av alkohol, narkotika, och andra beroendeframkallande medel, läkemedel och dopningsmedel samt spel om pengar</a:t>
            </a:r>
          </a:p>
          <a:p>
            <a:endParaRPr lang="sv-SE" b="1" dirty="0"/>
          </a:p>
          <a:p>
            <a:endParaRPr lang="sv-SE" b="1" dirty="0"/>
          </a:p>
          <a:p>
            <a:endParaRPr lang="sv-SE" dirty="0"/>
          </a:p>
        </p:txBody>
      </p:sp>
      <p:pic>
        <p:nvPicPr>
          <p:cNvPr id="4" name="Bildobjekt 3">
            <a:extLst>
              <a:ext uri="{FF2B5EF4-FFF2-40B4-BE49-F238E27FC236}">
                <a16:creationId xmlns:a16="http://schemas.microsoft.com/office/drawing/2014/main" id="{E57C241B-6EB8-4533-99E5-B0E99EE05AA4}"/>
              </a:ext>
            </a:extLst>
          </p:cNvPr>
          <p:cNvPicPr>
            <a:picLocks noChangeAspect="1"/>
          </p:cNvPicPr>
          <p:nvPr/>
        </p:nvPicPr>
        <p:blipFill>
          <a:blip r:embed="rId2"/>
          <a:stretch>
            <a:fillRect/>
          </a:stretch>
        </p:blipFill>
        <p:spPr>
          <a:xfrm>
            <a:off x="11353800" y="5838855"/>
            <a:ext cx="514473" cy="771274"/>
          </a:xfrm>
          <a:prstGeom prst="rect">
            <a:avLst/>
          </a:prstGeom>
        </p:spPr>
      </p:pic>
      <p:pic>
        <p:nvPicPr>
          <p:cNvPr id="5" name="Platshållare för innehåll 3">
            <a:extLst>
              <a:ext uri="{FF2B5EF4-FFF2-40B4-BE49-F238E27FC236}">
                <a16:creationId xmlns:a16="http://schemas.microsoft.com/office/drawing/2014/main" id="{0CF178F6-4A25-4F01-A80B-CD5EFE10C06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66404" y="6248954"/>
            <a:ext cx="1388225" cy="344978"/>
          </a:xfrm>
          <a:prstGeom prst="rect">
            <a:avLst/>
          </a:prstGeom>
        </p:spPr>
      </p:pic>
    </p:spTree>
    <p:extLst>
      <p:ext uri="{BB962C8B-B14F-4D97-AF65-F5344CB8AC3E}">
        <p14:creationId xmlns:p14="http://schemas.microsoft.com/office/powerpoint/2010/main" val="3065135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Bildobjekt 10">
            <a:extLst>
              <a:ext uri="{FF2B5EF4-FFF2-40B4-BE49-F238E27FC236}">
                <a16:creationId xmlns:a16="http://schemas.microsoft.com/office/drawing/2014/main" id="{3C6CB827-CB92-43FA-A5A7-54CAF9534230}"/>
              </a:ext>
            </a:extLst>
          </p:cNvPr>
          <p:cNvPicPr>
            <a:picLocks noChangeAspect="1"/>
          </p:cNvPicPr>
          <p:nvPr/>
        </p:nvPicPr>
        <p:blipFill>
          <a:blip r:embed="rId2"/>
          <a:stretch>
            <a:fillRect/>
          </a:stretch>
        </p:blipFill>
        <p:spPr>
          <a:xfrm>
            <a:off x="1995054" y="599964"/>
            <a:ext cx="7506801" cy="5658072"/>
          </a:xfrm>
          <a:prstGeom prst="rect">
            <a:avLst/>
          </a:prstGeom>
        </p:spPr>
      </p:pic>
      <p:pic>
        <p:nvPicPr>
          <p:cNvPr id="12" name="Bildobjekt 11">
            <a:extLst>
              <a:ext uri="{FF2B5EF4-FFF2-40B4-BE49-F238E27FC236}">
                <a16:creationId xmlns:a16="http://schemas.microsoft.com/office/drawing/2014/main" id="{A46AA2EF-58E4-4F3A-99B3-CA3019A4A586}"/>
              </a:ext>
            </a:extLst>
          </p:cNvPr>
          <p:cNvPicPr>
            <a:picLocks noChangeAspect="1"/>
          </p:cNvPicPr>
          <p:nvPr/>
        </p:nvPicPr>
        <p:blipFill>
          <a:blip r:embed="rId3"/>
          <a:stretch>
            <a:fillRect/>
          </a:stretch>
        </p:blipFill>
        <p:spPr>
          <a:xfrm>
            <a:off x="11353800" y="5838855"/>
            <a:ext cx="514473" cy="771274"/>
          </a:xfrm>
          <a:prstGeom prst="rect">
            <a:avLst/>
          </a:prstGeom>
        </p:spPr>
      </p:pic>
      <p:pic>
        <p:nvPicPr>
          <p:cNvPr id="13" name="Platshållare för innehåll 3">
            <a:extLst>
              <a:ext uri="{FF2B5EF4-FFF2-40B4-BE49-F238E27FC236}">
                <a16:creationId xmlns:a16="http://schemas.microsoft.com/office/drawing/2014/main" id="{243A90BE-A011-4470-A0DE-61C11D27197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66404" y="6248954"/>
            <a:ext cx="1388225" cy="344978"/>
          </a:xfrm>
          <a:prstGeom prst="rect">
            <a:avLst/>
          </a:prstGeom>
        </p:spPr>
      </p:pic>
    </p:spTree>
    <p:extLst>
      <p:ext uri="{BB962C8B-B14F-4D97-AF65-F5344CB8AC3E}">
        <p14:creationId xmlns:p14="http://schemas.microsoft.com/office/powerpoint/2010/main" val="2372634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FF9D2B33-8CB2-4E1D-91D3-81DD89462C38}"/>
              </a:ext>
            </a:extLst>
          </p:cNvPr>
          <p:cNvPicPr>
            <a:picLocks noChangeAspect="1"/>
          </p:cNvPicPr>
          <p:nvPr/>
        </p:nvPicPr>
        <p:blipFill>
          <a:blip r:embed="rId2"/>
          <a:stretch>
            <a:fillRect/>
          </a:stretch>
        </p:blipFill>
        <p:spPr>
          <a:xfrm>
            <a:off x="2510443" y="561168"/>
            <a:ext cx="6400801" cy="5917843"/>
          </a:xfrm>
          <a:prstGeom prst="rect">
            <a:avLst/>
          </a:prstGeom>
        </p:spPr>
      </p:pic>
      <p:pic>
        <p:nvPicPr>
          <p:cNvPr id="4" name="Bildobjekt 3">
            <a:extLst>
              <a:ext uri="{FF2B5EF4-FFF2-40B4-BE49-F238E27FC236}">
                <a16:creationId xmlns:a16="http://schemas.microsoft.com/office/drawing/2014/main" id="{53264D09-91DC-4258-84C8-803F8217553E}"/>
              </a:ext>
            </a:extLst>
          </p:cNvPr>
          <p:cNvPicPr>
            <a:picLocks noChangeAspect="1"/>
          </p:cNvPicPr>
          <p:nvPr/>
        </p:nvPicPr>
        <p:blipFill>
          <a:blip r:embed="rId3"/>
          <a:stretch>
            <a:fillRect/>
          </a:stretch>
        </p:blipFill>
        <p:spPr>
          <a:xfrm>
            <a:off x="11353800" y="5838855"/>
            <a:ext cx="514473" cy="771274"/>
          </a:xfrm>
          <a:prstGeom prst="rect">
            <a:avLst/>
          </a:prstGeom>
        </p:spPr>
      </p:pic>
      <p:pic>
        <p:nvPicPr>
          <p:cNvPr id="5" name="Platshållare för innehåll 3">
            <a:extLst>
              <a:ext uri="{FF2B5EF4-FFF2-40B4-BE49-F238E27FC236}">
                <a16:creationId xmlns:a16="http://schemas.microsoft.com/office/drawing/2014/main" id="{AB3449DC-3FD8-4839-8E24-B2852760CD6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66404" y="6248954"/>
            <a:ext cx="1388225" cy="344978"/>
          </a:xfrm>
          <a:prstGeom prst="rect">
            <a:avLst/>
          </a:prstGeom>
        </p:spPr>
      </p:pic>
    </p:spTree>
    <p:extLst>
      <p:ext uri="{BB962C8B-B14F-4D97-AF65-F5344CB8AC3E}">
        <p14:creationId xmlns:p14="http://schemas.microsoft.com/office/powerpoint/2010/main" val="2750075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4706847C-2CB2-41B3-81C3-4E2B163553DE}"/>
              </a:ext>
            </a:extLst>
          </p:cNvPr>
          <p:cNvPicPr>
            <a:picLocks noChangeAspect="1"/>
          </p:cNvPicPr>
          <p:nvPr/>
        </p:nvPicPr>
        <p:blipFill>
          <a:blip r:embed="rId2"/>
          <a:stretch>
            <a:fillRect/>
          </a:stretch>
        </p:blipFill>
        <p:spPr>
          <a:xfrm>
            <a:off x="2072640" y="1260896"/>
            <a:ext cx="8458325" cy="4558013"/>
          </a:xfrm>
          <a:prstGeom prst="rect">
            <a:avLst/>
          </a:prstGeom>
        </p:spPr>
      </p:pic>
      <p:pic>
        <p:nvPicPr>
          <p:cNvPr id="6" name="Bildobjekt 5">
            <a:extLst>
              <a:ext uri="{FF2B5EF4-FFF2-40B4-BE49-F238E27FC236}">
                <a16:creationId xmlns:a16="http://schemas.microsoft.com/office/drawing/2014/main" id="{B4AD2AEB-87A7-4467-8206-8ECBF76E152C}"/>
              </a:ext>
            </a:extLst>
          </p:cNvPr>
          <p:cNvPicPr>
            <a:picLocks noChangeAspect="1"/>
          </p:cNvPicPr>
          <p:nvPr/>
        </p:nvPicPr>
        <p:blipFill>
          <a:blip r:embed="rId3"/>
          <a:stretch>
            <a:fillRect/>
          </a:stretch>
        </p:blipFill>
        <p:spPr>
          <a:xfrm>
            <a:off x="11353800" y="5838855"/>
            <a:ext cx="514473" cy="771274"/>
          </a:xfrm>
          <a:prstGeom prst="rect">
            <a:avLst/>
          </a:prstGeom>
        </p:spPr>
      </p:pic>
      <p:pic>
        <p:nvPicPr>
          <p:cNvPr id="7" name="Platshållare för innehåll 3">
            <a:extLst>
              <a:ext uri="{FF2B5EF4-FFF2-40B4-BE49-F238E27FC236}">
                <a16:creationId xmlns:a16="http://schemas.microsoft.com/office/drawing/2014/main" id="{A44E64E6-6810-4ED1-B552-3B52ABAAD6C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66404" y="6248954"/>
            <a:ext cx="1388225" cy="344978"/>
          </a:xfrm>
          <a:prstGeom prst="rect">
            <a:avLst/>
          </a:prstGeom>
        </p:spPr>
      </p:pic>
    </p:spTree>
    <p:extLst>
      <p:ext uri="{BB962C8B-B14F-4D97-AF65-F5344CB8AC3E}">
        <p14:creationId xmlns:p14="http://schemas.microsoft.com/office/powerpoint/2010/main" val="5876180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1797E324-3DE1-4E59-9096-F57C44A12E7A}"/>
              </a:ext>
            </a:extLst>
          </p:cNvPr>
          <p:cNvPicPr>
            <a:picLocks noChangeAspect="1"/>
          </p:cNvPicPr>
          <p:nvPr/>
        </p:nvPicPr>
        <p:blipFill>
          <a:blip r:embed="rId2"/>
          <a:stretch>
            <a:fillRect/>
          </a:stretch>
        </p:blipFill>
        <p:spPr>
          <a:xfrm>
            <a:off x="2327564" y="377790"/>
            <a:ext cx="6018421" cy="6548652"/>
          </a:xfrm>
          <a:prstGeom prst="rect">
            <a:avLst/>
          </a:prstGeom>
        </p:spPr>
      </p:pic>
      <p:pic>
        <p:nvPicPr>
          <p:cNvPr id="4" name="Bildobjekt 3">
            <a:extLst>
              <a:ext uri="{FF2B5EF4-FFF2-40B4-BE49-F238E27FC236}">
                <a16:creationId xmlns:a16="http://schemas.microsoft.com/office/drawing/2014/main" id="{BDAFE924-41A1-4E71-9307-C8C99A83F220}"/>
              </a:ext>
            </a:extLst>
          </p:cNvPr>
          <p:cNvPicPr>
            <a:picLocks noChangeAspect="1"/>
          </p:cNvPicPr>
          <p:nvPr/>
        </p:nvPicPr>
        <p:blipFill>
          <a:blip r:embed="rId3"/>
          <a:stretch>
            <a:fillRect/>
          </a:stretch>
        </p:blipFill>
        <p:spPr>
          <a:xfrm>
            <a:off x="11353800" y="5838855"/>
            <a:ext cx="514473" cy="771274"/>
          </a:xfrm>
          <a:prstGeom prst="rect">
            <a:avLst/>
          </a:prstGeom>
        </p:spPr>
      </p:pic>
      <p:pic>
        <p:nvPicPr>
          <p:cNvPr id="5" name="Platshållare för innehåll 3">
            <a:extLst>
              <a:ext uri="{FF2B5EF4-FFF2-40B4-BE49-F238E27FC236}">
                <a16:creationId xmlns:a16="http://schemas.microsoft.com/office/drawing/2014/main" id="{FB8CFEB0-5059-4E7B-B085-C3DF28242DB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66404" y="6248954"/>
            <a:ext cx="1388225" cy="344978"/>
          </a:xfrm>
          <a:prstGeom prst="rect">
            <a:avLst/>
          </a:prstGeom>
        </p:spPr>
      </p:pic>
    </p:spTree>
    <p:extLst>
      <p:ext uri="{BB962C8B-B14F-4D97-AF65-F5344CB8AC3E}">
        <p14:creationId xmlns:p14="http://schemas.microsoft.com/office/powerpoint/2010/main" val="5456460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21300CF-5CB1-4B0A-86DF-D836D0787CC6}"/>
              </a:ext>
            </a:extLst>
          </p:cNvPr>
          <p:cNvSpPr>
            <a:spLocks noGrp="1"/>
          </p:cNvSpPr>
          <p:nvPr>
            <p:ph type="title"/>
          </p:nvPr>
        </p:nvSpPr>
        <p:spPr>
          <a:xfrm>
            <a:off x="6231118" y="365125"/>
            <a:ext cx="5122682" cy="5639749"/>
          </a:xfrm>
        </p:spPr>
        <p:txBody>
          <a:bodyPr>
            <a:normAutofit fontScale="90000"/>
          </a:bodyPr>
          <a:lstStyle/>
          <a:p>
            <a:br>
              <a:rPr lang="sv-SE" sz="2800" dirty="0"/>
            </a:br>
            <a:br>
              <a:rPr lang="sv-SE" sz="2800" dirty="0"/>
            </a:br>
            <a:br>
              <a:rPr lang="sv-SE" sz="2800" dirty="0"/>
            </a:br>
            <a:r>
              <a:rPr lang="sv-SE" sz="2800" dirty="0"/>
              <a:t>Helena Asklund</a:t>
            </a:r>
            <a:br>
              <a:rPr lang="sv-SE" sz="2800" dirty="0"/>
            </a:br>
            <a:r>
              <a:rPr lang="sv-SE" sz="2800" dirty="0"/>
              <a:t>Utvecklingsledare</a:t>
            </a:r>
            <a:br>
              <a:rPr lang="sv-SE" sz="2800" dirty="0"/>
            </a:br>
            <a:r>
              <a:rPr lang="sv-SE" sz="2800" dirty="0"/>
              <a:t>Norrbottens Kommuner</a:t>
            </a:r>
            <a:br>
              <a:rPr lang="sv-SE" sz="2800" dirty="0"/>
            </a:br>
            <a:r>
              <a:rPr lang="sv-SE" sz="2800" dirty="0">
                <a:hlinkClick r:id="rId2"/>
              </a:rPr>
              <a:t>Helena.asklund@kfbd.se</a:t>
            </a:r>
            <a:br>
              <a:rPr lang="sv-SE" sz="2800" dirty="0"/>
            </a:br>
            <a:br>
              <a:rPr lang="sv-SE" sz="2800" dirty="0"/>
            </a:br>
            <a:br>
              <a:rPr lang="sv-SE" sz="2800" dirty="0"/>
            </a:br>
            <a:r>
              <a:rPr lang="sv-SE" sz="2800" dirty="0"/>
              <a:t>Åsa Heikkilä</a:t>
            </a:r>
            <a:br>
              <a:rPr lang="sv-SE" sz="2800" dirty="0"/>
            </a:br>
            <a:r>
              <a:rPr lang="sv-SE" sz="2800" dirty="0"/>
              <a:t>Verksamhetsstrateg </a:t>
            </a:r>
            <a:br>
              <a:rPr lang="sv-SE" sz="2800" dirty="0"/>
            </a:br>
            <a:r>
              <a:rPr lang="sv-SE" sz="2800" dirty="0"/>
              <a:t>Hälso- och sjukvårdsenheten</a:t>
            </a:r>
            <a:br>
              <a:rPr lang="sv-SE" sz="2800" dirty="0"/>
            </a:br>
            <a:r>
              <a:rPr lang="sv-SE" sz="2800" dirty="0"/>
              <a:t>Region Norrbotten</a:t>
            </a:r>
            <a:br>
              <a:rPr lang="sv-SE" sz="2800" dirty="0"/>
            </a:br>
            <a:r>
              <a:rPr lang="sv-SE" sz="2800" dirty="0">
                <a:hlinkClick r:id="rId3"/>
              </a:rPr>
              <a:t>asa.heikkila@norrbotten.se</a:t>
            </a:r>
            <a:br>
              <a:rPr lang="sv-SE" sz="2800" dirty="0"/>
            </a:br>
            <a:br>
              <a:rPr lang="sv-SE" sz="2800" dirty="0"/>
            </a:br>
            <a:br>
              <a:rPr lang="sv-SE" sz="2800" dirty="0"/>
            </a:br>
            <a:br>
              <a:rPr lang="sv-SE" sz="2800" dirty="0"/>
            </a:br>
            <a:br>
              <a:rPr lang="sv-SE" sz="2800" dirty="0"/>
            </a:br>
            <a:br>
              <a:rPr lang="sv-SE" sz="2800" dirty="0"/>
            </a:br>
            <a:endParaRPr lang="sv-SE" sz="2800" dirty="0"/>
          </a:p>
        </p:txBody>
      </p:sp>
      <p:pic>
        <p:nvPicPr>
          <p:cNvPr id="5" name="Platshållare för innehåll 4">
            <a:extLst>
              <a:ext uri="{FF2B5EF4-FFF2-40B4-BE49-F238E27FC236}">
                <a16:creationId xmlns:a16="http://schemas.microsoft.com/office/drawing/2014/main" id="{D7CE378B-F360-4065-9E69-39BEF98187C7}"/>
              </a:ext>
            </a:extLst>
          </p:cNvPr>
          <p:cNvPicPr>
            <a:picLocks noGrp="1" noChangeAspect="1"/>
          </p:cNvPicPr>
          <p:nvPr>
            <p:ph idx="1"/>
          </p:nvPr>
        </p:nvPicPr>
        <p:blipFill>
          <a:blip r:embed="rId4"/>
          <a:stretch>
            <a:fillRect/>
          </a:stretch>
        </p:blipFill>
        <p:spPr>
          <a:xfrm>
            <a:off x="3266281" y="3352006"/>
            <a:ext cx="9525" cy="9525"/>
          </a:xfrm>
        </p:spPr>
      </p:pic>
      <p:pic>
        <p:nvPicPr>
          <p:cNvPr id="7" name="Bildobjekt 6">
            <a:extLst>
              <a:ext uri="{FF2B5EF4-FFF2-40B4-BE49-F238E27FC236}">
                <a16:creationId xmlns:a16="http://schemas.microsoft.com/office/drawing/2014/main" id="{AA009D93-3089-4A31-A820-9A1322C89935}"/>
              </a:ext>
            </a:extLst>
          </p:cNvPr>
          <p:cNvPicPr>
            <a:picLocks noChangeAspect="1"/>
          </p:cNvPicPr>
          <p:nvPr/>
        </p:nvPicPr>
        <p:blipFill>
          <a:blip r:embed="rId4"/>
          <a:stretch>
            <a:fillRect/>
          </a:stretch>
        </p:blipFill>
        <p:spPr>
          <a:xfrm flipH="1" flipV="1">
            <a:off x="3006970" y="339970"/>
            <a:ext cx="3084268" cy="3084268"/>
          </a:xfrm>
          <a:prstGeom prst="rect">
            <a:avLst/>
          </a:prstGeom>
        </p:spPr>
      </p:pic>
      <p:pic>
        <p:nvPicPr>
          <p:cNvPr id="9" name="Bildobjekt 8">
            <a:extLst>
              <a:ext uri="{FF2B5EF4-FFF2-40B4-BE49-F238E27FC236}">
                <a16:creationId xmlns:a16="http://schemas.microsoft.com/office/drawing/2014/main" id="{5BD270A6-0921-4DF6-A6A3-4019E4A71DB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2419" y="365125"/>
            <a:ext cx="5468819" cy="5468819"/>
          </a:xfrm>
          <a:prstGeom prst="rect">
            <a:avLst/>
          </a:prstGeom>
        </p:spPr>
      </p:pic>
    </p:spTree>
    <p:extLst>
      <p:ext uri="{BB962C8B-B14F-4D97-AF65-F5344CB8AC3E}">
        <p14:creationId xmlns:p14="http://schemas.microsoft.com/office/powerpoint/2010/main" val="3808484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BB45DC2-A38F-4D4E-9230-59DDB4248BFD}"/>
              </a:ext>
            </a:extLst>
          </p:cNvPr>
          <p:cNvSpPr>
            <a:spLocks noGrp="1"/>
          </p:cNvSpPr>
          <p:nvPr>
            <p:ph type="title"/>
          </p:nvPr>
        </p:nvSpPr>
        <p:spPr>
          <a:xfrm>
            <a:off x="709353" y="338050"/>
            <a:ext cx="10515600" cy="781397"/>
          </a:xfrm>
        </p:spPr>
        <p:txBody>
          <a:bodyPr>
            <a:normAutofit fontScale="90000"/>
          </a:bodyPr>
          <a:lstStyle/>
          <a:p>
            <a:pPr algn="ctr"/>
            <a:br>
              <a:rPr lang="sv-SE" sz="4000" b="1" dirty="0">
                <a:solidFill>
                  <a:srgbClr val="4472C4"/>
                </a:solidFill>
                <a:latin typeface="Calibri" panose="020F0502020204030204" pitchFamily="34" charset="0"/>
                <a:cs typeface="Times New Roman" panose="02020603050405020304" pitchFamily="18" charset="0"/>
              </a:rPr>
            </a:br>
            <a:r>
              <a:rPr lang="sv-SE" sz="4000" b="1" dirty="0">
                <a:solidFill>
                  <a:srgbClr val="4472C4"/>
                </a:solidFill>
                <a:latin typeface="Calibri" panose="020F0502020204030204" pitchFamily="34" charset="0"/>
                <a:cs typeface="Times New Roman" panose="02020603050405020304" pitchFamily="18" charset="0"/>
              </a:rPr>
              <a:t>Bakgrund</a:t>
            </a:r>
            <a:r>
              <a:rPr lang="sv-SE" b="1" dirty="0">
                <a:latin typeface="Arial" panose="020B0604020202020204" pitchFamily="34" charset="0"/>
                <a:ea typeface="Times New Roman" panose="02020603050405020304" pitchFamily="18" charset="0"/>
                <a:cs typeface="Times New Roman" panose="02020603050405020304" pitchFamily="18" charset="0"/>
              </a:rPr>
              <a:t> </a:t>
            </a:r>
            <a:br>
              <a:rPr lang="sv-SE" b="1" dirty="0">
                <a:latin typeface="Arial" panose="020B0604020202020204" pitchFamily="34" charset="0"/>
                <a:ea typeface="Times New Roman" panose="02020603050405020304" pitchFamily="18" charset="0"/>
                <a:cs typeface="Times New Roman" panose="02020603050405020304" pitchFamily="18" charset="0"/>
              </a:rPr>
            </a:br>
            <a:endParaRPr lang="sv-SE" b="1" dirty="0">
              <a:solidFill>
                <a:srgbClr val="0070C0"/>
              </a:solidFill>
            </a:endParaRPr>
          </a:p>
        </p:txBody>
      </p:sp>
      <p:pic>
        <p:nvPicPr>
          <p:cNvPr id="4" name="Platshållare för innehåll 3">
            <a:extLst>
              <a:ext uri="{FF2B5EF4-FFF2-40B4-BE49-F238E27FC236}">
                <a16:creationId xmlns:a16="http://schemas.microsoft.com/office/drawing/2014/main" id="{B6B949A7-0911-4EDA-88AD-2DBB3B113894}"/>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966404" y="6248954"/>
            <a:ext cx="1388225" cy="344978"/>
          </a:xfrm>
          <a:prstGeom prst="rect">
            <a:avLst/>
          </a:prstGeom>
        </p:spPr>
      </p:pic>
      <p:pic>
        <p:nvPicPr>
          <p:cNvPr id="5" name="Bildobjekt 4">
            <a:extLst>
              <a:ext uri="{FF2B5EF4-FFF2-40B4-BE49-F238E27FC236}">
                <a16:creationId xmlns:a16="http://schemas.microsoft.com/office/drawing/2014/main" id="{68C34191-1334-44E8-B0D2-94FAEF80EE77}"/>
              </a:ext>
            </a:extLst>
          </p:cNvPr>
          <p:cNvPicPr>
            <a:picLocks noChangeAspect="1"/>
          </p:cNvPicPr>
          <p:nvPr/>
        </p:nvPicPr>
        <p:blipFill>
          <a:blip r:embed="rId3"/>
          <a:stretch>
            <a:fillRect/>
          </a:stretch>
        </p:blipFill>
        <p:spPr>
          <a:xfrm>
            <a:off x="11353800" y="5838855"/>
            <a:ext cx="514473" cy="771274"/>
          </a:xfrm>
          <a:prstGeom prst="rect">
            <a:avLst/>
          </a:prstGeom>
        </p:spPr>
      </p:pic>
      <p:sp>
        <p:nvSpPr>
          <p:cNvPr id="3" name="Rektangel 2">
            <a:extLst>
              <a:ext uri="{FF2B5EF4-FFF2-40B4-BE49-F238E27FC236}">
                <a16:creationId xmlns:a16="http://schemas.microsoft.com/office/drawing/2014/main" id="{EB933753-5F87-421A-8896-3407B4510E80}"/>
              </a:ext>
            </a:extLst>
          </p:cNvPr>
          <p:cNvSpPr/>
          <p:nvPr/>
        </p:nvSpPr>
        <p:spPr>
          <a:xfrm>
            <a:off x="709353" y="1967345"/>
            <a:ext cx="10595956" cy="1384995"/>
          </a:xfrm>
          <a:prstGeom prst="rect">
            <a:avLst/>
          </a:prstGeom>
        </p:spPr>
        <p:txBody>
          <a:bodyPr wrap="square">
            <a:spAutoFit/>
          </a:bodyPr>
          <a:lstStyle/>
          <a:p>
            <a:endParaRPr lang="sv-SE" sz="2800" dirty="0"/>
          </a:p>
          <a:p>
            <a:endParaRPr lang="sv-SE" sz="2800" dirty="0"/>
          </a:p>
          <a:p>
            <a:endParaRPr lang="sv-SE" sz="2800" dirty="0"/>
          </a:p>
        </p:txBody>
      </p:sp>
      <p:sp>
        <p:nvSpPr>
          <p:cNvPr id="6" name="Rektangel 5">
            <a:extLst>
              <a:ext uri="{FF2B5EF4-FFF2-40B4-BE49-F238E27FC236}">
                <a16:creationId xmlns:a16="http://schemas.microsoft.com/office/drawing/2014/main" id="{317CAF69-BCF8-4825-BABA-E10F2FE91238}"/>
              </a:ext>
            </a:extLst>
          </p:cNvPr>
          <p:cNvSpPr/>
          <p:nvPr/>
        </p:nvSpPr>
        <p:spPr>
          <a:xfrm>
            <a:off x="792480" y="1695797"/>
            <a:ext cx="10368741" cy="4272965"/>
          </a:xfrm>
          <a:prstGeom prst="rect">
            <a:avLst/>
          </a:prstGeom>
        </p:spPr>
        <p:txBody>
          <a:bodyPr wrap="square">
            <a:spAutoFit/>
          </a:bodyPr>
          <a:lstStyle/>
          <a:p>
            <a:pPr marL="457200" indent="-457200">
              <a:lnSpc>
                <a:spcPct val="110000"/>
              </a:lnSpc>
              <a:spcBef>
                <a:spcPts val="100"/>
              </a:spcBef>
              <a:spcAft>
                <a:spcPts val="1000"/>
              </a:spcAft>
              <a:buFont typeface="Arial" panose="020B0604020202020204" pitchFamily="34" charset="0"/>
              <a:buChar char="•"/>
            </a:pPr>
            <a:r>
              <a:rPr lang="sv-SE" sz="2800" dirty="0">
                <a:latin typeface="Times New Roman" panose="02020603050405020304" pitchFamily="18" charset="0"/>
                <a:ea typeface="Calibri" panose="020F0502020204030204" pitchFamily="34" charset="0"/>
                <a:cs typeface="Times New Roman" panose="02020603050405020304" pitchFamily="18" charset="0"/>
              </a:rPr>
              <a:t>Överenskommelsen ska ge vägledning till chefer och medarbetare att arbeta för en långsiktig hållbar struktur för att tillgodose behovet av vård, stöd och behandling för målgrupperna. </a:t>
            </a:r>
          </a:p>
          <a:p>
            <a:pPr marL="457200" indent="-457200">
              <a:lnSpc>
                <a:spcPct val="110000"/>
              </a:lnSpc>
              <a:spcBef>
                <a:spcPts val="100"/>
              </a:spcBef>
              <a:spcAft>
                <a:spcPts val="1000"/>
              </a:spcAft>
              <a:buFont typeface="Arial" panose="020B0604020202020204" pitchFamily="34" charset="0"/>
              <a:buChar char="•"/>
            </a:pPr>
            <a:r>
              <a:rPr lang="sv-SE" sz="2800" dirty="0">
                <a:latin typeface="Times New Roman" panose="02020603050405020304" pitchFamily="18" charset="0"/>
                <a:ea typeface="Calibri" panose="020F0502020204030204" pitchFamily="34" charset="0"/>
                <a:cs typeface="Times New Roman" panose="02020603050405020304" pitchFamily="18" charset="0"/>
              </a:rPr>
              <a:t>Den ska även vara ett stöd för upprättande av lokala rutiner. </a:t>
            </a:r>
          </a:p>
          <a:p>
            <a:pPr marL="457200" indent="-457200">
              <a:lnSpc>
                <a:spcPct val="110000"/>
              </a:lnSpc>
              <a:spcBef>
                <a:spcPts val="100"/>
              </a:spcBef>
              <a:spcAft>
                <a:spcPts val="1000"/>
              </a:spcAft>
              <a:buFont typeface="Arial" panose="020B0604020202020204" pitchFamily="34" charset="0"/>
              <a:buChar char="•"/>
            </a:pPr>
            <a:r>
              <a:rPr lang="sv-SE" sz="2800" dirty="0">
                <a:latin typeface="Times New Roman" panose="02020603050405020304" pitchFamily="18" charset="0"/>
                <a:ea typeface="Calibri" panose="020F0502020204030204" pitchFamily="34" charset="0"/>
                <a:cs typeface="Times New Roman" panose="02020603050405020304" pitchFamily="18" charset="0"/>
              </a:rPr>
              <a:t>I överenskommelsen anges de utgångspunkter och principer som ska gälla för att skapa bästa möjliga förutsättningar. </a:t>
            </a:r>
          </a:p>
          <a:p>
            <a:pPr marL="457200" indent="-457200">
              <a:lnSpc>
                <a:spcPct val="110000"/>
              </a:lnSpc>
              <a:spcBef>
                <a:spcPts val="100"/>
              </a:spcBef>
              <a:spcAft>
                <a:spcPts val="1000"/>
              </a:spcAft>
              <a:buFont typeface="Arial" panose="020B0604020202020204" pitchFamily="34" charset="0"/>
              <a:buChar char="•"/>
            </a:pPr>
            <a:r>
              <a:rPr lang="sv-SE" sz="2800" dirty="0">
                <a:latin typeface="Times New Roman" panose="02020603050405020304" pitchFamily="18" charset="0"/>
                <a:ea typeface="Calibri" panose="020F0502020204030204" pitchFamily="34" charset="0"/>
                <a:cs typeface="Times New Roman" panose="02020603050405020304" pitchFamily="18" charset="0"/>
              </a:rPr>
              <a:t>En god samverkansstruktur är av vikt för att personer i målgruppen får sina behov tillgodosedda.</a:t>
            </a:r>
          </a:p>
        </p:txBody>
      </p:sp>
    </p:spTree>
    <p:extLst>
      <p:ext uri="{BB962C8B-B14F-4D97-AF65-F5344CB8AC3E}">
        <p14:creationId xmlns:p14="http://schemas.microsoft.com/office/powerpoint/2010/main" val="3424134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149AE0B-C51D-42B6-B5A7-3B89644A2898}"/>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49D589A1-1CCD-4A76-9BF8-317A9D03A718}"/>
              </a:ext>
            </a:extLst>
          </p:cNvPr>
          <p:cNvSpPr>
            <a:spLocks noGrp="1"/>
          </p:cNvSpPr>
          <p:nvPr>
            <p:ph idx="1"/>
          </p:nvPr>
        </p:nvSpPr>
        <p:spPr/>
        <p:txBody>
          <a:bodyPr/>
          <a:lstStyle/>
          <a:p>
            <a:pPr marL="0" indent="0">
              <a:buNone/>
            </a:pPr>
            <a:r>
              <a:rPr lang="sv-SE" dirty="0"/>
              <a:t>Överenskommelsen ersätter nedanstående överenskommelser och gäller även privata utförare som enligt avtal har uppdrag inom området. </a:t>
            </a:r>
          </a:p>
          <a:p>
            <a:pPr lvl="0"/>
            <a:r>
              <a:rPr lang="sv-SE" dirty="0"/>
              <a:t>Överenskommelse om samarbete inom området psykisk hälsa- mellan kommuner och landsting i Norrbottens län (2013)</a:t>
            </a:r>
          </a:p>
          <a:p>
            <a:pPr lvl="0"/>
            <a:r>
              <a:rPr lang="sv-SE" dirty="0"/>
              <a:t>Överenskommelse om samarbete inom Missbruk och beroendevården mellan landsting och kommuner i Norrbottens län (2014)</a:t>
            </a:r>
          </a:p>
          <a:p>
            <a:pPr lvl="0"/>
            <a:r>
              <a:rPr lang="sv-SE" dirty="0"/>
              <a:t>Överenskommelse Stöd till personer med neuropsykiatriska funktionsnedsättningar (2012)</a:t>
            </a:r>
          </a:p>
          <a:p>
            <a:endParaRPr lang="sv-SE" dirty="0"/>
          </a:p>
        </p:txBody>
      </p:sp>
      <p:pic>
        <p:nvPicPr>
          <p:cNvPr id="4" name="Bildobjekt 3">
            <a:extLst>
              <a:ext uri="{FF2B5EF4-FFF2-40B4-BE49-F238E27FC236}">
                <a16:creationId xmlns:a16="http://schemas.microsoft.com/office/drawing/2014/main" id="{1E8C8065-0A4E-4A59-8EC6-A2C0B504300F}"/>
              </a:ext>
            </a:extLst>
          </p:cNvPr>
          <p:cNvPicPr>
            <a:picLocks noChangeAspect="1"/>
          </p:cNvPicPr>
          <p:nvPr/>
        </p:nvPicPr>
        <p:blipFill>
          <a:blip r:embed="rId2"/>
          <a:stretch>
            <a:fillRect/>
          </a:stretch>
        </p:blipFill>
        <p:spPr>
          <a:xfrm>
            <a:off x="11353800" y="5838855"/>
            <a:ext cx="514473" cy="771274"/>
          </a:xfrm>
          <a:prstGeom prst="rect">
            <a:avLst/>
          </a:prstGeom>
        </p:spPr>
      </p:pic>
      <p:pic>
        <p:nvPicPr>
          <p:cNvPr id="5" name="Platshållare för innehåll 3">
            <a:extLst>
              <a:ext uri="{FF2B5EF4-FFF2-40B4-BE49-F238E27FC236}">
                <a16:creationId xmlns:a16="http://schemas.microsoft.com/office/drawing/2014/main" id="{A3F39D26-69B2-476E-A88D-3B4680A3B2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66404" y="6248954"/>
            <a:ext cx="1388225" cy="344978"/>
          </a:xfrm>
          <a:prstGeom prst="rect">
            <a:avLst/>
          </a:prstGeom>
        </p:spPr>
      </p:pic>
    </p:spTree>
    <p:extLst>
      <p:ext uri="{BB962C8B-B14F-4D97-AF65-F5344CB8AC3E}">
        <p14:creationId xmlns:p14="http://schemas.microsoft.com/office/powerpoint/2010/main" val="2914628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56EC00C-B143-4CD9-8E3B-C921E6A566E8}"/>
              </a:ext>
            </a:extLst>
          </p:cNvPr>
          <p:cNvSpPr>
            <a:spLocks noGrp="1"/>
          </p:cNvSpPr>
          <p:nvPr>
            <p:ph type="title"/>
          </p:nvPr>
        </p:nvSpPr>
        <p:spPr/>
        <p:txBody>
          <a:bodyPr/>
          <a:lstStyle/>
          <a:p>
            <a:pPr algn="ctr"/>
            <a:r>
              <a:rPr lang="sv-SE" sz="3600" b="1" dirty="0">
                <a:solidFill>
                  <a:srgbClr val="4472C4"/>
                </a:solidFill>
                <a:latin typeface="Calibri" panose="020F0502020204030204" pitchFamily="34" charset="0"/>
                <a:cs typeface="Times New Roman" panose="02020603050405020304" pitchFamily="18" charset="0"/>
              </a:rPr>
              <a:t>Syfte</a:t>
            </a:r>
            <a:br>
              <a:rPr lang="sv-SE" b="1" kern="0" dirty="0">
                <a:latin typeface="Arial" panose="020B0604020202020204" pitchFamily="34" charset="0"/>
                <a:ea typeface="Times New Roman" panose="02020603050405020304" pitchFamily="18" charset="0"/>
                <a:cs typeface="Times New Roman" panose="02020603050405020304" pitchFamily="18" charset="0"/>
              </a:rPr>
            </a:br>
            <a:endParaRPr lang="sv-SE" dirty="0"/>
          </a:p>
        </p:txBody>
      </p:sp>
      <p:sp>
        <p:nvSpPr>
          <p:cNvPr id="3" name="Platshållare för innehåll 2">
            <a:extLst>
              <a:ext uri="{FF2B5EF4-FFF2-40B4-BE49-F238E27FC236}">
                <a16:creationId xmlns:a16="http://schemas.microsoft.com/office/drawing/2014/main" id="{B17DD8C2-0813-41C4-AEB8-A028364035E7}"/>
              </a:ext>
            </a:extLst>
          </p:cNvPr>
          <p:cNvSpPr>
            <a:spLocks noGrp="1"/>
          </p:cNvSpPr>
          <p:nvPr>
            <p:ph idx="1"/>
          </p:nvPr>
        </p:nvSpPr>
        <p:spPr/>
        <p:txBody>
          <a:bodyPr/>
          <a:lstStyle/>
          <a:p>
            <a:r>
              <a:rPr lang="sv-SE" dirty="0">
                <a:latin typeface="Times New Roman" panose="02020603050405020304" pitchFamily="18" charset="0"/>
                <a:ea typeface="Calibri" panose="020F0502020204030204" pitchFamily="34" charset="0"/>
                <a:cs typeface="Times New Roman" panose="02020603050405020304" pitchFamily="18" charset="0"/>
              </a:rPr>
              <a:t>Syftet är att vård stöd och insatser ska bidra till att individen behåller och/eller förbättrar sin hälsa samt sina funktioner. Samordning mellan huvudmännen är en förutsättning för att tillgodose individen behov och resurser. </a:t>
            </a:r>
          </a:p>
          <a:p>
            <a:endParaRPr lang="sv-SE" dirty="0"/>
          </a:p>
        </p:txBody>
      </p:sp>
      <p:pic>
        <p:nvPicPr>
          <p:cNvPr id="5" name="Bildobjekt 4">
            <a:extLst>
              <a:ext uri="{FF2B5EF4-FFF2-40B4-BE49-F238E27FC236}">
                <a16:creationId xmlns:a16="http://schemas.microsoft.com/office/drawing/2014/main" id="{D07660BB-B884-46B5-B784-B7A12F06857C}"/>
              </a:ext>
            </a:extLst>
          </p:cNvPr>
          <p:cNvPicPr>
            <a:picLocks noChangeAspect="1"/>
          </p:cNvPicPr>
          <p:nvPr/>
        </p:nvPicPr>
        <p:blipFill>
          <a:blip r:embed="rId2"/>
          <a:stretch>
            <a:fillRect/>
          </a:stretch>
        </p:blipFill>
        <p:spPr>
          <a:xfrm>
            <a:off x="11353800" y="5838855"/>
            <a:ext cx="514473" cy="771274"/>
          </a:xfrm>
          <a:prstGeom prst="rect">
            <a:avLst/>
          </a:prstGeom>
        </p:spPr>
      </p:pic>
      <p:pic>
        <p:nvPicPr>
          <p:cNvPr id="6" name="Platshållare för innehåll 3">
            <a:extLst>
              <a:ext uri="{FF2B5EF4-FFF2-40B4-BE49-F238E27FC236}">
                <a16:creationId xmlns:a16="http://schemas.microsoft.com/office/drawing/2014/main" id="{57E21F5F-8FFB-4D18-B157-683DEF947A7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66404" y="6248954"/>
            <a:ext cx="1388225" cy="344978"/>
          </a:xfrm>
          <a:prstGeom prst="rect">
            <a:avLst/>
          </a:prstGeom>
        </p:spPr>
      </p:pic>
    </p:spTree>
    <p:extLst>
      <p:ext uri="{BB962C8B-B14F-4D97-AF65-F5344CB8AC3E}">
        <p14:creationId xmlns:p14="http://schemas.microsoft.com/office/powerpoint/2010/main" val="1460691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5D30D40-F1CE-4C5F-B24C-92C842DC0CA5}"/>
              </a:ext>
            </a:extLst>
          </p:cNvPr>
          <p:cNvSpPr>
            <a:spLocks noGrp="1"/>
          </p:cNvSpPr>
          <p:nvPr>
            <p:ph type="title"/>
          </p:nvPr>
        </p:nvSpPr>
        <p:spPr/>
        <p:txBody>
          <a:bodyPr/>
          <a:lstStyle/>
          <a:p>
            <a:pPr algn="ctr"/>
            <a:r>
              <a:rPr lang="sv-SE" sz="3600" b="1" dirty="0">
                <a:solidFill>
                  <a:srgbClr val="4472C4"/>
                </a:solidFill>
                <a:latin typeface="Calibri" panose="020F0502020204030204" pitchFamily="34" charset="0"/>
                <a:cs typeface="Times New Roman" panose="02020603050405020304" pitchFamily="18" charset="0"/>
              </a:rPr>
              <a:t>Mål</a:t>
            </a:r>
            <a:br>
              <a:rPr lang="sv-SE" sz="3600" b="1" dirty="0">
                <a:solidFill>
                  <a:srgbClr val="4472C4"/>
                </a:solidFill>
                <a:latin typeface="Calibri" panose="020F0502020204030204" pitchFamily="34" charset="0"/>
                <a:cs typeface="Times New Roman" panose="02020603050405020304" pitchFamily="18" charset="0"/>
              </a:rPr>
            </a:br>
            <a:endParaRPr lang="sv-SE" sz="3600" b="1" dirty="0">
              <a:solidFill>
                <a:srgbClr val="4472C4"/>
              </a:solidFill>
              <a:latin typeface="Calibri" panose="020F0502020204030204" pitchFamily="34" charset="0"/>
              <a:cs typeface="Times New Roman" panose="02020603050405020304" pitchFamily="18" charset="0"/>
            </a:endParaRPr>
          </a:p>
        </p:txBody>
      </p:sp>
      <p:sp>
        <p:nvSpPr>
          <p:cNvPr id="3" name="Platshållare för innehåll 2">
            <a:extLst>
              <a:ext uri="{FF2B5EF4-FFF2-40B4-BE49-F238E27FC236}">
                <a16:creationId xmlns:a16="http://schemas.microsoft.com/office/drawing/2014/main" id="{AF63D395-B8C8-4DCC-A38C-99BAECDD54ED}"/>
              </a:ext>
            </a:extLst>
          </p:cNvPr>
          <p:cNvSpPr>
            <a:spLocks noGrp="1"/>
          </p:cNvSpPr>
          <p:nvPr>
            <p:ph idx="1"/>
          </p:nvPr>
        </p:nvSpPr>
        <p:spPr/>
        <p:txBody>
          <a:bodyPr/>
          <a:lstStyle/>
          <a:p>
            <a:r>
              <a:rPr lang="sv-SE" dirty="0">
                <a:latin typeface="Times New Roman" panose="02020603050405020304" pitchFamily="18" charset="0"/>
                <a:ea typeface="Calibri" panose="020F0502020204030204" pitchFamily="34" charset="0"/>
                <a:cs typeface="Times New Roman" panose="02020603050405020304" pitchFamily="18" charset="0"/>
              </a:rPr>
              <a:t>God och säker vård, stöd och omsorg som är kunskapsbaserad, individanpassad, säker, jämlik och jämställd. En väl fungerande samverkan med ömsesidig respekt parterna emellan är nödvändig för att uppnå det gemensamma målet. </a:t>
            </a:r>
          </a:p>
          <a:p>
            <a:endParaRPr lang="sv-SE" dirty="0"/>
          </a:p>
        </p:txBody>
      </p:sp>
      <p:pic>
        <p:nvPicPr>
          <p:cNvPr id="5" name="Bildobjekt 4">
            <a:extLst>
              <a:ext uri="{FF2B5EF4-FFF2-40B4-BE49-F238E27FC236}">
                <a16:creationId xmlns:a16="http://schemas.microsoft.com/office/drawing/2014/main" id="{FC8D8A96-29B4-4A07-99AC-0B2ABC9E4771}"/>
              </a:ext>
            </a:extLst>
          </p:cNvPr>
          <p:cNvPicPr>
            <a:picLocks noChangeAspect="1"/>
          </p:cNvPicPr>
          <p:nvPr/>
        </p:nvPicPr>
        <p:blipFill>
          <a:blip r:embed="rId2"/>
          <a:stretch>
            <a:fillRect/>
          </a:stretch>
        </p:blipFill>
        <p:spPr>
          <a:xfrm>
            <a:off x="11353800" y="5838855"/>
            <a:ext cx="514473" cy="771274"/>
          </a:xfrm>
          <a:prstGeom prst="rect">
            <a:avLst/>
          </a:prstGeom>
        </p:spPr>
      </p:pic>
      <p:pic>
        <p:nvPicPr>
          <p:cNvPr id="6" name="Platshållare för innehåll 3">
            <a:extLst>
              <a:ext uri="{FF2B5EF4-FFF2-40B4-BE49-F238E27FC236}">
                <a16:creationId xmlns:a16="http://schemas.microsoft.com/office/drawing/2014/main" id="{F08F3363-0FD4-40A5-888C-07694EC3B1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66404" y="6248954"/>
            <a:ext cx="1388225" cy="344978"/>
          </a:xfrm>
          <a:prstGeom prst="rect">
            <a:avLst/>
          </a:prstGeom>
        </p:spPr>
      </p:pic>
    </p:spTree>
    <p:extLst>
      <p:ext uri="{BB962C8B-B14F-4D97-AF65-F5344CB8AC3E}">
        <p14:creationId xmlns:p14="http://schemas.microsoft.com/office/powerpoint/2010/main" val="1413688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0AD875B-F274-4A9E-B04D-DBFD351C0CAA}"/>
              </a:ext>
            </a:extLst>
          </p:cNvPr>
          <p:cNvSpPr>
            <a:spLocks noGrp="1"/>
          </p:cNvSpPr>
          <p:nvPr>
            <p:ph type="title"/>
          </p:nvPr>
        </p:nvSpPr>
        <p:spPr/>
        <p:txBody>
          <a:bodyPr/>
          <a:lstStyle/>
          <a:p>
            <a:pPr algn="ctr"/>
            <a:r>
              <a:rPr lang="sv-SE" sz="3600" b="1" dirty="0">
                <a:solidFill>
                  <a:srgbClr val="4472C4"/>
                </a:solidFill>
                <a:latin typeface="Calibri" panose="020F0502020204030204" pitchFamily="34" charset="0"/>
                <a:cs typeface="Times New Roman" panose="02020603050405020304" pitchFamily="18" charset="0"/>
              </a:rPr>
              <a:t>Regional struktur för samverkan</a:t>
            </a:r>
            <a:br>
              <a:rPr lang="sv-SE" b="1" dirty="0"/>
            </a:br>
            <a:endParaRPr lang="sv-SE" dirty="0"/>
          </a:p>
        </p:txBody>
      </p:sp>
      <p:pic>
        <p:nvPicPr>
          <p:cNvPr id="4" name="Platshållare för innehåll 3" descr="https://www.norrbottenskommuner.se/media/2578/bild-sv-org-till-hemsidan-sv.png">
            <a:extLst>
              <a:ext uri="{FF2B5EF4-FFF2-40B4-BE49-F238E27FC236}">
                <a16:creationId xmlns:a16="http://schemas.microsoft.com/office/drawing/2014/main" id="{0CB38470-EC96-4CA4-8C15-EC41447A5F9A}"/>
              </a:ext>
            </a:extLst>
          </p:cNvPr>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435927" y="1185949"/>
            <a:ext cx="5281353" cy="5081847"/>
          </a:xfrm>
          <a:prstGeom prst="rect">
            <a:avLst/>
          </a:prstGeom>
          <a:noFill/>
          <a:ln>
            <a:noFill/>
          </a:ln>
        </p:spPr>
      </p:pic>
      <p:pic>
        <p:nvPicPr>
          <p:cNvPr id="5" name="Bildobjekt 4">
            <a:extLst>
              <a:ext uri="{FF2B5EF4-FFF2-40B4-BE49-F238E27FC236}">
                <a16:creationId xmlns:a16="http://schemas.microsoft.com/office/drawing/2014/main" id="{7FA91108-6406-43E3-A6A0-AB8E7F5E7E57}"/>
              </a:ext>
            </a:extLst>
          </p:cNvPr>
          <p:cNvPicPr>
            <a:picLocks noChangeAspect="1"/>
          </p:cNvPicPr>
          <p:nvPr/>
        </p:nvPicPr>
        <p:blipFill>
          <a:blip r:embed="rId3"/>
          <a:stretch>
            <a:fillRect/>
          </a:stretch>
        </p:blipFill>
        <p:spPr>
          <a:xfrm>
            <a:off x="11353800" y="5838855"/>
            <a:ext cx="514473" cy="771274"/>
          </a:xfrm>
          <a:prstGeom prst="rect">
            <a:avLst/>
          </a:prstGeom>
        </p:spPr>
      </p:pic>
      <p:pic>
        <p:nvPicPr>
          <p:cNvPr id="6" name="Platshållare för innehåll 3">
            <a:extLst>
              <a:ext uri="{FF2B5EF4-FFF2-40B4-BE49-F238E27FC236}">
                <a16:creationId xmlns:a16="http://schemas.microsoft.com/office/drawing/2014/main" id="{E8EABEB1-476C-4875-81C9-A771BEB2432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66404" y="6248954"/>
            <a:ext cx="1388225" cy="344978"/>
          </a:xfrm>
          <a:prstGeom prst="rect">
            <a:avLst/>
          </a:prstGeom>
        </p:spPr>
      </p:pic>
    </p:spTree>
    <p:extLst>
      <p:ext uri="{BB962C8B-B14F-4D97-AF65-F5344CB8AC3E}">
        <p14:creationId xmlns:p14="http://schemas.microsoft.com/office/powerpoint/2010/main" val="4209753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40B7328-F1B7-4F3E-A77B-F423878A62CD}"/>
              </a:ext>
            </a:extLst>
          </p:cNvPr>
          <p:cNvSpPr>
            <a:spLocks noGrp="1"/>
          </p:cNvSpPr>
          <p:nvPr>
            <p:ph type="title"/>
          </p:nvPr>
        </p:nvSpPr>
        <p:spPr/>
        <p:txBody>
          <a:bodyPr/>
          <a:lstStyle/>
          <a:p>
            <a:pPr algn="ctr"/>
            <a:r>
              <a:rPr lang="sv-SE" sz="3600" b="1" dirty="0">
                <a:solidFill>
                  <a:srgbClr val="4472C4"/>
                </a:solidFill>
                <a:latin typeface="Calibri" panose="020F0502020204030204" pitchFamily="34" charset="0"/>
                <a:cs typeface="Times New Roman" panose="02020603050405020304" pitchFamily="18" charset="0"/>
              </a:rPr>
              <a:t>Giltighetstid</a:t>
            </a:r>
            <a:br>
              <a:rPr lang="sv-SE" b="1" dirty="0"/>
            </a:br>
            <a:endParaRPr lang="sv-SE" dirty="0"/>
          </a:p>
        </p:txBody>
      </p:sp>
      <p:sp>
        <p:nvSpPr>
          <p:cNvPr id="3" name="Platshållare för innehåll 2">
            <a:extLst>
              <a:ext uri="{FF2B5EF4-FFF2-40B4-BE49-F238E27FC236}">
                <a16:creationId xmlns:a16="http://schemas.microsoft.com/office/drawing/2014/main" id="{21EB92EC-D0D5-4463-B01F-74ABE136D590}"/>
              </a:ext>
            </a:extLst>
          </p:cNvPr>
          <p:cNvSpPr>
            <a:spLocks noGrp="1"/>
          </p:cNvSpPr>
          <p:nvPr>
            <p:ph idx="1"/>
          </p:nvPr>
        </p:nvSpPr>
        <p:spPr/>
        <p:txBody>
          <a:bodyPr/>
          <a:lstStyle/>
          <a:p>
            <a:r>
              <a:rPr lang="sv-SE" dirty="0"/>
              <a:t>Överenskommelsen gäller från och med 2020-01-01– tillsvidare, revideras vid behov.</a:t>
            </a:r>
          </a:p>
          <a:p>
            <a:endParaRPr lang="sv-SE" dirty="0"/>
          </a:p>
        </p:txBody>
      </p:sp>
      <p:pic>
        <p:nvPicPr>
          <p:cNvPr id="4" name="Bildobjekt 3">
            <a:extLst>
              <a:ext uri="{FF2B5EF4-FFF2-40B4-BE49-F238E27FC236}">
                <a16:creationId xmlns:a16="http://schemas.microsoft.com/office/drawing/2014/main" id="{C01F427C-C557-4C91-9E73-FC8DF6F92216}"/>
              </a:ext>
            </a:extLst>
          </p:cNvPr>
          <p:cNvPicPr>
            <a:picLocks noChangeAspect="1"/>
          </p:cNvPicPr>
          <p:nvPr/>
        </p:nvPicPr>
        <p:blipFill>
          <a:blip r:embed="rId2"/>
          <a:stretch>
            <a:fillRect/>
          </a:stretch>
        </p:blipFill>
        <p:spPr>
          <a:xfrm>
            <a:off x="11353800" y="5838855"/>
            <a:ext cx="514473" cy="771274"/>
          </a:xfrm>
          <a:prstGeom prst="rect">
            <a:avLst/>
          </a:prstGeom>
        </p:spPr>
      </p:pic>
      <p:pic>
        <p:nvPicPr>
          <p:cNvPr id="5" name="Platshållare för innehåll 3">
            <a:extLst>
              <a:ext uri="{FF2B5EF4-FFF2-40B4-BE49-F238E27FC236}">
                <a16:creationId xmlns:a16="http://schemas.microsoft.com/office/drawing/2014/main" id="{25A27EEC-5658-4E14-9C54-C6378BA5BDF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66404" y="6248954"/>
            <a:ext cx="1388225" cy="344978"/>
          </a:xfrm>
          <a:prstGeom prst="rect">
            <a:avLst/>
          </a:prstGeom>
        </p:spPr>
      </p:pic>
    </p:spTree>
    <p:extLst>
      <p:ext uri="{BB962C8B-B14F-4D97-AF65-F5344CB8AC3E}">
        <p14:creationId xmlns:p14="http://schemas.microsoft.com/office/powerpoint/2010/main" val="2004095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8C0A715-8A05-4CEE-A076-5C7FD6E21CE0}"/>
              </a:ext>
            </a:extLst>
          </p:cNvPr>
          <p:cNvSpPr>
            <a:spLocks noGrp="1"/>
          </p:cNvSpPr>
          <p:nvPr>
            <p:ph type="title"/>
          </p:nvPr>
        </p:nvSpPr>
        <p:spPr/>
        <p:txBody>
          <a:bodyPr/>
          <a:lstStyle/>
          <a:p>
            <a:pPr algn="ctr"/>
            <a:r>
              <a:rPr lang="sv-SE" sz="3600" b="1" dirty="0">
                <a:solidFill>
                  <a:srgbClr val="4472C4"/>
                </a:solidFill>
                <a:latin typeface="Calibri" panose="020F0502020204030204" pitchFamily="34" charset="0"/>
                <a:cs typeface="Times New Roman" panose="02020603050405020304" pitchFamily="18" charset="0"/>
              </a:rPr>
              <a:t>Målgrupper</a:t>
            </a:r>
            <a:r>
              <a:rPr lang="sv-SE" b="1" dirty="0"/>
              <a:t> </a:t>
            </a:r>
            <a:br>
              <a:rPr lang="sv-SE" b="1" dirty="0"/>
            </a:br>
            <a:endParaRPr lang="sv-SE" dirty="0"/>
          </a:p>
        </p:txBody>
      </p:sp>
      <p:sp>
        <p:nvSpPr>
          <p:cNvPr id="3" name="Platshållare för innehåll 2">
            <a:extLst>
              <a:ext uri="{FF2B5EF4-FFF2-40B4-BE49-F238E27FC236}">
                <a16:creationId xmlns:a16="http://schemas.microsoft.com/office/drawing/2014/main" id="{6773C89A-4E14-4524-A791-788522568914}"/>
              </a:ext>
            </a:extLst>
          </p:cNvPr>
          <p:cNvSpPr>
            <a:spLocks noGrp="1"/>
          </p:cNvSpPr>
          <p:nvPr>
            <p:ph idx="1"/>
          </p:nvPr>
        </p:nvSpPr>
        <p:spPr/>
        <p:txBody>
          <a:bodyPr/>
          <a:lstStyle/>
          <a:p>
            <a:r>
              <a:rPr lang="sv-SE" dirty="0"/>
              <a:t>Målgrupperna för överenskommelsen är personer i alla åldrar med psykisk- och neuropsykiatrisk funktionsnedsättning samt för personer med missbruk/beroende av alkohol, droger och spel som har behov av in­satser från både kommunen och Region Norrbotten. </a:t>
            </a:r>
          </a:p>
          <a:p>
            <a:endParaRPr lang="sv-SE" dirty="0"/>
          </a:p>
        </p:txBody>
      </p:sp>
      <p:pic>
        <p:nvPicPr>
          <p:cNvPr id="4" name="Bildobjekt 3">
            <a:extLst>
              <a:ext uri="{FF2B5EF4-FFF2-40B4-BE49-F238E27FC236}">
                <a16:creationId xmlns:a16="http://schemas.microsoft.com/office/drawing/2014/main" id="{F7601B47-D26C-4A61-BF39-106B9F7531C4}"/>
              </a:ext>
            </a:extLst>
          </p:cNvPr>
          <p:cNvPicPr>
            <a:picLocks noChangeAspect="1"/>
          </p:cNvPicPr>
          <p:nvPr/>
        </p:nvPicPr>
        <p:blipFill>
          <a:blip r:embed="rId2"/>
          <a:stretch>
            <a:fillRect/>
          </a:stretch>
        </p:blipFill>
        <p:spPr>
          <a:xfrm>
            <a:off x="11353800" y="5838855"/>
            <a:ext cx="514473" cy="771274"/>
          </a:xfrm>
          <a:prstGeom prst="rect">
            <a:avLst/>
          </a:prstGeom>
        </p:spPr>
      </p:pic>
      <p:pic>
        <p:nvPicPr>
          <p:cNvPr id="5" name="Platshållare för innehåll 3">
            <a:extLst>
              <a:ext uri="{FF2B5EF4-FFF2-40B4-BE49-F238E27FC236}">
                <a16:creationId xmlns:a16="http://schemas.microsoft.com/office/drawing/2014/main" id="{5B6FC295-6DCD-4049-99DE-BEB318C742C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66404" y="6248954"/>
            <a:ext cx="1388225" cy="344978"/>
          </a:xfrm>
          <a:prstGeom prst="rect">
            <a:avLst/>
          </a:prstGeom>
        </p:spPr>
      </p:pic>
    </p:spTree>
    <p:extLst>
      <p:ext uri="{BB962C8B-B14F-4D97-AF65-F5344CB8AC3E}">
        <p14:creationId xmlns:p14="http://schemas.microsoft.com/office/powerpoint/2010/main" val="2850912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D112633-D46C-46BC-9E10-895B6B2CFD4D}"/>
              </a:ext>
            </a:extLst>
          </p:cNvPr>
          <p:cNvSpPr>
            <a:spLocks noGrp="1"/>
          </p:cNvSpPr>
          <p:nvPr>
            <p:ph type="title"/>
          </p:nvPr>
        </p:nvSpPr>
        <p:spPr>
          <a:xfrm>
            <a:off x="838200" y="365126"/>
            <a:ext cx="10515600" cy="820824"/>
          </a:xfrm>
        </p:spPr>
        <p:txBody>
          <a:bodyPr>
            <a:normAutofit/>
          </a:bodyPr>
          <a:lstStyle/>
          <a:p>
            <a:pPr algn="ctr"/>
            <a:r>
              <a:rPr lang="sv-SE" sz="3600" b="1" dirty="0">
                <a:solidFill>
                  <a:srgbClr val="4472C4"/>
                </a:solidFill>
                <a:latin typeface="Calibri" panose="020F0502020204030204" pitchFamily="34" charset="0"/>
                <a:cs typeface="Times New Roman" panose="02020603050405020304" pitchFamily="18" charset="0"/>
              </a:rPr>
              <a:t>Övriga avsnitt som behandlas i överenskommelsen</a:t>
            </a:r>
          </a:p>
        </p:txBody>
      </p:sp>
      <p:sp>
        <p:nvSpPr>
          <p:cNvPr id="6" name="Platshållare för innehåll 5">
            <a:extLst>
              <a:ext uri="{FF2B5EF4-FFF2-40B4-BE49-F238E27FC236}">
                <a16:creationId xmlns:a16="http://schemas.microsoft.com/office/drawing/2014/main" id="{43269520-AF9F-41CA-B66E-0EA8DB97DFC1}"/>
              </a:ext>
            </a:extLst>
          </p:cNvPr>
          <p:cNvSpPr>
            <a:spLocks noGrp="1"/>
          </p:cNvSpPr>
          <p:nvPr>
            <p:ph idx="1"/>
          </p:nvPr>
        </p:nvSpPr>
        <p:spPr>
          <a:xfrm>
            <a:off x="3053541" y="1313410"/>
            <a:ext cx="8922327" cy="5281354"/>
          </a:xfrm>
        </p:spPr>
        <p:txBody>
          <a:bodyPr>
            <a:normAutofit lnSpcReduction="10000"/>
          </a:bodyPr>
          <a:lstStyle/>
          <a:p>
            <a:pPr marL="0" indent="0">
              <a:buNone/>
            </a:pPr>
            <a:r>
              <a:rPr lang="sv-SE" b="1" dirty="0"/>
              <a:t>Definitioner och begrepp </a:t>
            </a:r>
          </a:p>
          <a:p>
            <a:pPr marL="0" indent="0">
              <a:buNone/>
            </a:pPr>
            <a:r>
              <a:rPr lang="sv-SE" b="1" dirty="0"/>
              <a:t>Utgångspunkter </a:t>
            </a:r>
          </a:p>
          <a:p>
            <a:pPr>
              <a:spcBef>
                <a:spcPts val="900"/>
              </a:spcBef>
            </a:pPr>
            <a:r>
              <a:rPr lang="sv-SE" sz="2000" b="1" dirty="0"/>
              <a:t>Gemensam värdegrund</a:t>
            </a:r>
            <a:r>
              <a:rPr lang="sv-SE" sz="2000" b="1" dirty="0">
                <a:latin typeface="Arial" panose="020B0604020202020204" pitchFamily="34" charset="0"/>
                <a:ea typeface="Times New Roman" panose="02020603050405020304" pitchFamily="18" charset="0"/>
                <a:cs typeface="Times New Roman" panose="02020603050405020304" pitchFamily="18" charset="0"/>
              </a:rPr>
              <a:t> </a:t>
            </a:r>
          </a:p>
          <a:p>
            <a:pPr>
              <a:spcBef>
                <a:spcPts val="900"/>
              </a:spcBef>
            </a:pPr>
            <a:r>
              <a:rPr lang="sv-SE" sz="2000" b="1" dirty="0"/>
              <a:t>Samverkan, samarbete och samordning</a:t>
            </a:r>
          </a:p>
          <a:p>
            <a:pPr>
              <a:spcBef>
                <a:spcPts val="900"/>
              </a:spcBef>
            </a:pPr>
            <a:r>
              <a:rPr lang="sv-SE" sz="2000" b="1" dirty="0"/>
              <a:t>Principer vid samverkan</a:t>
            </a:r>
          </a:p>
          <a:p>
            <a:pPr>
              <a:spcBef>
                <a:spcPts val="900"/>
              </a:spcBef>
            </a:pPr>
            <a:r>
              <a:rPr lang="sv-SE" sz="2000" b="1" dirty="0"/>
              <a:t>Inflytande och delaktighet</a:t>
            </a:r>
          </a:p>
          <a:p>
            <a:pPr marL="0" indent="0">
              <a:buNone/>
            </a:pPr>
            <a:r>
              <a:rPr lang="sv-SE" b="1" dirty="0"/>
              <a:t>Lagstiftning och styrande dokument</a:t>
            </a:r>
          </a:p>
          <a:p>
            <a:pPr marL="0" indent="0">
              <a:buNone/>
            </a:pPr>
            <a:r>
              <a:rPr lang="sv-SE" b="1" dirty="0"/>
              <a:t>Ansvarsområden</a:t>
            </a:r>
          </a:p>
          <a:p>
            <a:pPr marL="0" indent="0">
              <a:buNone/>
            </a:pPr>
            <a:r>
              <a:rPr lang="sv-SE" b="1" dirty="0"/>
              <a:t>Genomförande</a:t>
            </a:r>
          </a:p>
          <a:p>
            <a:pPr>
              <a:spcBef>
                <a:spcPts val="900"/>
              </a:spcBef>
            </a:pPr>
            <a:r>
              <a:rPr lang="sv-SE" sz="2100" b="1" dirty="0"/>
              <a:t>Implementering</a:t>
            </a:r>
          </a:p>
          <a:p>
            <a:pPr>
              <a:spcBef>
                <a:spcPts val="900"/>
              </a:spcBef>
            </a:pPr>
            <a:r>
              <a:rPr lang="sv-SE" sz="2100" b="1" dirty="0"/>
              <a:t>Uppföljning och revidering </a:t>
            </a:r>
          </a:p>
          <a:p>
            <a:pPr>
              <a:spcBef>
                <a:spcPts val="900"/>
              </a:spcBef>
            </a:pPr>
            <a:r>
              <a:rPr lang="sv-SE" sz="2100" b="1" dirty="0"/>
              <a:t>Avvikelsehantering</a:t>
            </a:r>
          </a:p>
          <a:p>
            <a:pPr>
              <a:spcBef>
                <a:spcPts val="900"/>
              </a:spcBef>
            </a:pPr>
            <a:r>
              <a:rPr lang="sv-SE" sz="2100" b="1" dirty="0"/>
              <a:t>Tvister</a:t>
            </a:r>
          </a:p>
          <a:p>
            <a:pPr marL="0" indent="0">
              <a:buNone/>
            </a:pPr>
            <a:endParaRPr lang="sv-SE" sz="2000" b="1" dirty="0"/>
          </a:p>
        </p:txBody>
      </p:sp>
      <p:pic>
        <p:nvPicPr>
          <p:cNvPr id="7" name="Bildobjekt 6">
            <a:extLst>
              <a:ext uri="{FF2B5EF4-FFF2-40B4-BE49-F238E27FC236}">
                <a16:creationId xmlns:a16="http://schemas.microsoft.com/office/drawing/2014/main" id="{AAFD7EA6-AFBE-4D82-8519-3746BBFAA4FA}"/>
              </a:ext>
            </a:extLst>
          </p:cNvPr>
          <p:cNvPicPr>
            <a:picLocks noChangeAspect="1"/>
          </p:cNvPicPr>
          <p:nvPr/>
        </p:nvPicPr>
        <p:blipFill>
          <a:blip r:embed="rId2"/>
          <a:stretch>
            <a:fillRect/>
          </a:stretch>
        </p:blipFill>
        <p:spPr>
          <a:xfrm>
            <a:off x="11353800" y="5838855"/>
            <a:ext cx="514473" cy="771274"/>
          </a:xfrm>
          <a:prstGeom prst="rect">
            <a:avLst/>
          </a:prstGeom>
        </p:spPr>
      </p:pic>
      <p:pic>
        <p:nvPicPr>
          <p:cNvPr id="8" name="Platshållare för innehåll 3">
            <a:extLst>
              <a:ext uri="{FF2B5EF4-FFF2-40B4-BE49-F238E27FC236}">
                <a16:creationId xmlns:a16="http://schemas.microsoft.com/office/drawing/2014/main" id="{2BEB920E-808C-40F9-BF3E-6B4070D0E7A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66404" y="6248954"/>
            <a:ext cx="1388225" cy="344978"/>
          </a:xfrm>
          <a:prstGeom prst="rect">
            <a:avLst/>
          </a:prstGeom>
        </p:spPr>
      </p:pic>
    </p:spTree>
    <p:extLst>
      <p:ext uri="{BB962C8B-B14F-4D97-AF65-F5344CB8AC3E}">
        <p14:creationId xmlns:p14="http://schemas.microsoft.com/office/powerpoint/2010/main" val="191899068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Informerande dokument" ma:contentTypeID="0x010100D7963E0E5B7A40E5AEA07389401D709F007B1238BBD93543428C20870054E92DBF0100907CEEA6569A954C976B7824CE75F91F" ma:contentTypeVersion="1901" ma:contentTypeDescription="Informerande dokument" ma:contentTypeScope="" ma:versionID="38065670135242ccc7b4bd0893aa0943">
  <xsd:schema xmlns:xsd="http://www.w3.org/2001/XMLSchema" xmlns:xs="http://www.w3.org/2001/XMLSchema" xmlns:p="http://schemas.microsoft.com/office/2006/metadata/properties" xmlns:ns1="http://schemas.microsoft.com/sharepoint/v3" xmlns:ns2="c7918ce9-5289-4a18-805d-4141408e948c" xmlns:ns3="e1dec489-f745-4ed5-9c00-958a11aea6df" targetNamespace="http://schemas.microsoft.com/office/2006/metadata/properties" ma:root="true" ma:fieldsID="f82f40d26f4026e890d49a7589b54cc0" ns1:_="" ns2:_="" ns3:_="">
    <xsd:import namespace="http://schemas.microsoft.com/sharepoint/v3"/>
    <xsd:import namespace="c7918ce9-5289-4a18-805d-4141408e948c"/>
    <xsd:import namespace="e1dec489-f745-4ed5-9c00-958a11aea6df"/>
    <xsd:element name="properties">
      <xsd:complexType>
        <xsd:sequence>
          <xsd:element name="documentManagement">
            <xsd:complexType>
              <xsd:all>
                <xsd:element ref="ns2:_dlc_DocId" minOccurs="0"/>
                <xsd:element ref="ns2:_dlc_DocIdUrl" minOccurs="0"/>
                <xsd:element ref="ns2:_dlc_DocIdPersistId" minOccurs="0"/>
                <xsd:element ref="ns3:VIS_DocumentId" minOccurs="0"/>
                <xsd:element ref="ns1:NLLStakeholderTaxHTField0" minOccurs="0"/>
                <xsd:element ref="ns2:TaxKeywordTaxHTField" minOccurs="0"/>
                <xsd:element ref="ns3:DocumentStatus" minOccurs="0"/>
                <xsd:element ref="ns1:NLLInformationclass"/>
                <xsd:element ref="ns1:NLLThinningTime" minOccurs="0"/>
                <xsd:element ref="ns3:VISResponsible"/>
                <xsd:element ref="ns1:AnsvarigQuickpart" minOccurs="0"/>
                <xsd:element ref="ns1:NLLDocumentTypeTaxHTField0" minOccurs="0"/>
                <xsd:element ref="ns1:_dlc_Exempt" minOccurs="0"/>
                <xsd:element ref="ns1:_dlc_ExpireDateSaved" minOccurs="0"/>
                <xsd:element ref="ns1:_dlc_ExpireDate" minOccurs="0"/>
                <xsd:element ref="ns1:prdProcessTaxHTField0" minOccurs="0"/>
                <xsd:element ref="ns1:NLLVersion" minOccurs="0"/>
                <xsd:element ref="ns1:NLLModifiedBy" minOccurs="0"/>
                <xsd:element ref="ns1:NLLDocumentIDValue" minOccurs="0"/>
                <xsd:element ref="ns1:NLLPublishingstatus" minOccurs="0"/>
                <xsd:element ref="ns1:NLLDiarienummer" minOccurs="0"/>
                <xsd:element ref="ns1:NLLPublishDate" minOccurs="0"/>
                <xsd:element ref="ns1:NLLInformationCollectionTaxHTField0" minOccurs="0"/>
                <xsd:element ref="ns1:NLLProducerPlaceTaxHTField0" minOccurs="0"/>
                <xsd:element ref="ns1:NLLEstablishedBy"/>
                <xsd:element ref="ns1:NLLEstablishedByQuickpart" minOccurs="0"/>
                <xsd:element ref="ns1:VersionComment" minOccurs="0"/>
                <xsd:element ref="ns1:NLLPublishDateQuickpart" minOccurs="0"/>
                <xsd:element ref="ns1:NLLLockWorkflows" minOccurs="0"/>
                <xsd:element ref="ns1:NLLPublish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LLStakeholderTaxHTField0" ma:index="13" nillable="true" ma:taxonomy="true" ma:internalName="NLLStakeholderTaxHTField0" ma:taxonomyFieldName="NLLStakeholder" ma:displayName="Gäller för verksamhet" ma:fieldId="{fc9b4796-81cc-4809-b89e-b480826c68b7}" ma:taxonomyMulti="true" ma:sspId="39d54842-4abd-4019-b0bf-19e71d696155" ma:termSetId="012a677c-9277-4d4c-83ea-a9768cc27725" ma:anchorId="00000000-0000-0000-0000-000000000000" ma:open="false" ma:isKeyword="false">
      <xsd:complexType>
        <xsd:sequence>
          <xsd:element ref="pc:Terms" minOccurs="0" maxOccurs="1"/>
        </xsd:sequence>
      </xsd:complexType>
    </xsd:element>
    <xsd:element name="NLLInformationclass" ma:index="17" ma:displayName="Informationsklass" ma:internalName="NLLInformationclass">
      <xsd:simpleType>
        <xsd:restriction base="dms:Choice">
          <xsd:enumeration value="Publik"/>
          <xsd:enumeration value="Intern alla"/>
          <xsd:enumeration value="Intern skyddad"/>
        </xsd:restriction>
      </xsd:simpleType>
    </xsd:element>
    <xsd:element name="NLLThinningTime" ma:index="19" nillable="true" ma:displayName="Gallringsfrist" ma:format="DateOnly" ma:hidden="true" ma:internalName="NLLThinningTime">
      <xsd:simpleType>
        <xsd:restriction base="dms:DateTime"/>
      </xsd:simpleType>
    </xsd:element>
    <xsd:element name="AnsvarigQuickpart" ma:index="21" nillable="true" ma:displayName="AnsvarigQuickpart" ma:hidden="true" ma:internalName="AnsvarigQuickpart">
      <xsd:simpleType>
        <xsd:restriction base="dms:Text"/>
      </xsd:simpleType>
    </xsd:element>
    <xsd:element name="NLLDocumentTypeTaxHTField0" ma:index="23" ma:taxonomy="true" ma:internalName="NLLDocumentTypeTaxHTField0" ma:taxonomyFieldName="NLLDocumentType" ma:displayName="Dokumenttyp" ma:fieldId="{38578a5b-744a-40d6-84e1-ab48bc8b5a57}" ma:sspId="39d54842-4abd-4019-b0bf-19e71d696155" ma:termSetId="52dfd850-14dd-4e84-a867-57b1223f01ac" ma:anchorId="00000000-0000-0000-0000-000000000000" ma:open="false" ma:isKeyword="false">
      <xsd:complexType>
        <xsd:sequence>
          <xsd:element ref="pc:Terms" minOccurs="0" maxOccurs="1"/>
        </xsd:sequence>
      </xsd:complexType>
    </xsd:element>
    <xsd:element name="_dlc_Exempt" ma:index="24" nillable="true" ma:displayName="Undanta från princip" ma:hidden="true" ma:internalName="_dlc_Exempt" ma:readOnly="true">
      <xsd:simpleType>
        <xsd:restriction base="dms:Unknown"/>
      </xsd:simpleType>
    </xsd:element>
    <xsd:element name="_dlc_ExpireDateSaved" ma:index="25" nillable="true" ma:displayName="Originalförfallodag" ma:hidden="true" ma:internalName="_dlc_ExpireDateSaved" ma:readOnly="true">
      <xsd:simpleType>
        <xsd:restriction base="dms:DateTime"/>
      </xsd:simpleType>
    </xsd:element>
    <xsd:element name="_dlc_ExpireDate" ma:index="26" nillable="true" ma:displayName="Förfallodatum" ma:description="" ma:hidden="true" ma:indexed="true" ma:internalName="_dlc_ExpireDate" ma:readOnly="true">
      <xsd:simpleType>
        <xsd:restriction base="dms:DateTime"/>
      </xsd:simpleType>
    </xsd:element>
    <xsd:element name="prdProcessTaxHTField0" ma:index="27" nillable="true" ma:taxonomy="true" ma:internalName="prdProcessTaxHTField0" ma:taxonomyFieldName="prdProcess" ma:displayName="Process" ma:fieldId="{7458416b-87c5-4f2a-97ed-9ee5dd1e516d}" ma:taxonomyMulti="true" ma:sspId="39d54842-4abd-4019-b0bf-19e71d696155" ma:termSetId="747d8a4a-b066-47e6-b826-8f1c93ac4001" ma:anchorId="00000000-0000-0000-0000-000000000000" ma:open="false" ma:isKeyword="false">
      <xsd:complexType>
        <xsd:sequence>
          <xsd:element ref="pc:Terms" minOccurs="0" maxOccurs="1"/>
        </xsd:sequence>
      </xsd:complexType>
    </xsd:element>
    <xsd:element name="NLLVersion" ma:index="28" nillable="true" ma:displayName="Version" ma:internalName="NLLVersion" ma:readOnly="false">
      <xsd:simpleType>
        <xsd:restriction base="dms:Text"/>
      </xsd:simpleType>
    </xsd:element>
    <xsd:element name="NLLModifiedBy" ma:index="29" nillable="true" ma:displayName="Upprättad av" ma:hidden="true" ma:internalName="NLLModifiedBy">
      <xsd:simpleType>
        <xsd:restriction base="dms:Text"/>
      </xsd:simpleType>
    </xsd:element>
    <xsd:element name="NLLDocumentIDValue" ma:index="30" nillable="true" ma:displayName="Dokument-Id Värde" ma:hidden="true" ma:internalName="NLLDocumentIDValue">
      <xsd:simpleType>
        <xsd:restriction base="dms:Text"/>
      </xsd:simpleType>
    </xsd:element>
    <xsd:element name="NLLPublishingstatus" ma:index="31" nillable="true" ma:displayName="Publiceringsstatus" ma:internalName="NLLPublishingstatus" ma:readOnly="false">
      <xsd:simpleType>
        <xsd:restriction base="dms:Choice">
          <xsd:enumeration value="Ej Publicerad"/>
          <xsd:enumeration value="Publicerad"/>
          <xsd:enumeration value="Avpublicerad"/>
          <xsd:enumeration value="Revidering krävs"/>
          <xsd:enumeration value="Revidering pågår"/>
        </xsd:restriction>
      </xsd:simpleType>
    </xsd:element>
    <xsd:element name="NLLDiarienummer" ma:index="32" nillable="true" ma:displayName="Diarienummer" ma:description="" ma:internalName="NLLDiarienummer" ma:readOnly="false">
      <xsd:simpleType>
        <xsd:restriction base="dms:Text"/>
      </xsd:simpleType>
    </xsd:element>
    <xsd:element name="NLLPublishDate" ma:index="34" nillable="true" ma:displayName="Publiceringsdatum" ma:format="DateOnly" ma:hidden="true" ma:internalName="NLLPublishDate">
      <xsd:simpleType>
        <xsd:restriction base="dms:DateTime"/>
      </xsd:simpleType>
    </xsd:element>
    <xsd:element name="NLLInformationCollectionTaxHTField0" ma:index="35" nillable="true" ma:taxonomy="true" ma:internalName="NLLInformationCollectionTaxHTField0" ma:taxonomyFieldName="NLLInformationCollection" ma:displayName="Informationssamling" ma:fieldId="{5965f86f-d738-4017-88d8-24d6ef34a791}" ma:taxonomyMulti="true" ma:sspId="39d54842-4abd-4019-b0bf-19e71d696155" ma:termSetId="60e00f7a-77a4-4c71-b63e-bae2eb97b373" ma:anchorId="00000000-0000-0000-0000-000000000000" ma:open="false" ma:isKeyword="false">
      <xsd:complexType>
        <xsd:sequence>
          <xsd:element ref="pc:Terms" minOccurs="0" maxOccurs="1"/>
        </xsd:sequence>
      </xsd:complexType>
    </xsd:element>
    <xsd:element name="NLLProducerPlaceTaxHTField0" ma:index="37" nillable="true" ma:taxonomy="true" ma:internalName="NLLProducerPlaceTaxHTField0" ma:taxonomyFieldName="NLLProducerPlace" ma:displayName="Producentplats" ma:fieldId="{e174ebea-294d-44bc-9c09-0f97f1197811}" ma:sspId="39d54842-4abd-4019-b0bf-19e71d696155" ma:termSetId="45f1cc5b-3028-4a82-8c90-ecfb5e2e8603" ma:anchorId="00000000-0000-0000-0000-000000000000" ma:open="false" ma:isKeyword="false">
      <xsd:complexType>
        <xsd:sequence>
          <xsd:element ref="pc:Terms" minOccurs="0" maxOccurs="1"/>
        </xsd:sequence>
      </xsd:complexType>
    </xsd:element>
    <xsd:element name="NLLEstablishedBy" ma:index="38" ma:displayName="Upprättad av" ma:list="UserInfo" ma:SharePointGroup="0" ma:internalName="NLLEstablishedBy"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NLLEstablishedByQuickpart" ma:index="39" nillable="true" ma:displayName="Upprättad av Quickpart" ma:hidden="true" ma:internalName="NLLEstablishedByQuickpart">
      <xsd:simpleType>
        <xsd:restriction base="dms:Text"/>
      </xsd:simpleType>
    </xsd:element>
    <xsd:element name="VersionComment" ma:index="40" nillable="true" ma:displayName="Versionskommentar" ma:hidden="true" ma:internalName="VersionComment" ma:readOnly="false">
      <xsd:simpleType>
        <xsd:restriction base="dms:Text"/>
      </xsd:simpleType>
    </xsd:element>
    <xsd:element name="NLLPublishDateQuickpart" ma:index="41" nillable="true" ma:displayName="Publiceringsdatum Quickpart" ma:hidden="true" ma:internalName="NLLPublishDateQuickpart">
      <xsd:simpleType>
        <xsd:restriction base="dms:Text"/>
      </xsd:simpleType>
    </xsd:element>
    <xsd:element name="NLLLockWorkflows" ma:index="42" nillable="true" ma:displayName="ArbetsflödeKörs" ma:default="0" ma:hidden="true" ma:internalName="NLLLockWorkflows">
      <xsd:simpleType>
        <xsd:restriction base="dms:Boolean"/>
      </xsd:simpleType>
    </xsd:element>
    <xsd:element name="NLLPublished" ma:index="43" nillable="true" ma:displayName="Publicerad" ma:hidden="true" ma:internalName="NLLPublished">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918ce9-5289-4a18-805d-4141408e948c" elementFormDefault="qualified">
    <xsd:import namespace="http://schemas.microsoft.com/office/2006/documentManagement/types"/>
    <xsd:import namespace="http://schemas.microsoft.com/office/infopath/2007/PartnerControls"/>
    <xsd:element name="_dlc_DocId" ma:index="8" nillable="true" ma:displayName="Dokument-ID-värde" ma:description="Värdet för dokument-ID som tilldelats till det här objektet." ma:internalName="_dlc_DocId" ma:readOnly="true">
      <xsd:simpleType>
        <xsd:restriction base="dms:Text"/>
      </xsd:simpleType>
    </xsd:element>
    <xsd:element name="_dlc_DocIdUrl" ma:index="9" nillable="true" ma:displayName="Dokument-ID" ma:description="Permanent länk till det här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Spara ID" ma:description="Behåll ID vid tillägg." ma:hidden="true" ma:internalName="_dlc_DocIdPersistId" ma:readOnly="true">
      <xsd:simpleType>
        <xsd:restriction base="dms:Boolean"/>
      </xsd:simpleType>
    </xsd:element>
    <xsd:element name="TaxKeywordTaxHTField" ma:index="15" nillable="true" ma:taxonomy="true" ma:internalName="TaxKeywordTaxHTField" ma:taxonomyFieldName="TaxKeyword" ma:displayName="NLL-Nyckelord" ma:fieldId="{23f27201-bee3-471e-b2e7-b64fd8b7ca38}" ma:taxonomyMulti="true" ma:sspId="39d54842-4abd-4019-b0bf-19e71d696155" ma:termSetId="00000000-0000-0000-0000-000000000000" ma:anchorId="00000000-0000-0000-0000-000000000000" ma:open="true" ma:isKeyword="tru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1dec489-f745-4ed5-9c00-958a11aea6df" elementFormDefault="qualified">
    <xsd:import namespace="http://schemas.microsoft.com/office/2006/documentManagement/types"/>
    <xsd:import namespace="http://schemas.microsoft.com/office/infopath/2007/PartnerControls"/>
    <xsd:element name="VIS_DocumentId" ma:index="12" nillable="true" ma:displayName="Producentplats ID" ma:hidden="true" ma:internalName="VIS_DocumentId"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DocumentStatus" ma:index="16" nillable="true" ma:displayName="Dokumentstatus" ma:hidden="true" ma:internalName="Dokumentstatus"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VISResponsible" ma:index="20" ma:displayName="Ansvarig" ma:list="UserInfo" ma:internalName="VISResponsible" ma:readOnly="false">
      <xsd:complexType>
        <xsd:complexContent>
          <xsd:extension base="dms:UserMulti">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Microsoft.Office.RecordsManagement.PolicyFeatures.ExpirationEventReceiver</Name>
    <Synchronization>Synchronous</Synchronization>
    <Type>10001</Type>
    <SequenceNumber>101</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10002</Type>
    <SequenceNumber>102</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10004</Type>
    <SequenceNumber>103</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10006</Type>
    <SequenceNumber>104</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10009</Type>
    <SequenceNumber>105</SequenceNumber>
    <Url/>
    <Assembly>Microsoft.Office.Policy, Version=14.0.0.0, Culture=neutral, PublicKeyToken=71e9bce111e9429c</Assembly>
    <Class>Microsoft.Office.RecordsManagement.Internal.UpdateExpireDate</Class>
    <Data/>
    <Filter/>
  </Receiver>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p:Policy xmlns:p="office.server.policy" id="" local="true">
  <p:Name>Informerande</p:Name>
  <p:Description/>
  <p:Statement/>
  <p:PolicyItems>
    <p:PolicyItem featureId="Microsoft.Office.RecordsManagement.PolicyFeatures.Expiration" staticId="0x010100D7963E0E5B7A40E5AEA07389401D709F007B1238BBD93543428C20870054E92DBF|1214505165" UniqueId="15436f43-43ec-43f4-afa0-3fdfa097cfae">
      <p:Name>Bevarande</p:Name>
      <p:Description>Automatisk schemaläggning av innehåll som ska bearbetas, och utföra en bevarandeåtgärd på innehåll som har nått sitt förfallodatum.</p:Description>
      <p:CustomData>
        <Schedules nextStageId="3" default="true">
          <Schedule type="Default">
            <stages>
              <data stageId="1" recur="true" offset="36" unit="months">
                <formula id="Microsoft.Office.RecordsManagement.PolicyFeatures.Expiration.Formula.BuiltIn">
                  <number>0</number>
                  <property>NLLThinningTime</property>
                  <propertyid>2793489f-7251-475b-a975-480031914936</propertyid>
                  <period>months</period>
                </formula>
                <action type="workflow" id="d9837362-db90-41fe-8d27-3f4e28fd673a"/>
              </data>
              <data stageId="2">
                <formula id="Microsoft.Office.RecordsManagement.PolicyFeatures.Expiration.Formula.BuiltIn">
                  <number>1</number>
                  <property>NLLThinningTime</property>
                  <propertyid>2793489f-7251-475b-a975-480031914936</propertyid>
                  <period>months</period>
                </formula>
                <action type="action" id="Microsoft.Office.RecordsManagement.PolicyFeatures.Expiration.Action.MoveToRecycleBin"/>
              </data>
            </stages>
          </Schedule>
        </Schedules>
      </p:CustomData>
    </p:PolicyItem>
  </p:PolicyItems>
</p:Policy>
</file>

<file path=customXml/item4.xml><?xml version="1.0" encoding="utf-8"?>
<p:properties xmlns:p="http://schemas.microsoft.com/office/2006/metadata/properties" xmlns:xsi="http://www.w3.org/2001/XMLSchema-instance" xmlns:pc="http://schemas.microsoft.com/office/infopath/2007/PartnerControls">
  <documentManagement>
    <NLLPublishDate xmlns="http://schemas.microsoft.com/sharepoint/v3">2023-02-28T23:00:00+00:00</NLLPublishDate>
    <NLLPublished xmlns="http://schemas.microsoft.com/sharepoint/v3" xsi:nil="true"/>
    <NLLPublishingstatus xmlns="http://schemas.microsoft.com/sharepoint/v3">Publicerad</NLLPublishingstatus>
    <NLLDocumentIDValue xmlns="http://schemas.microsoft.com/sharepoint/v3">ARBGRP743-268216389-164</NLLDocumentIDValue>
    <NLLThinningTime xmlns="http://schemas.microsoft.com/sharepoint/v3">2026-02-28T23:00:00+00:00</NLLThinningTime>
    <NLLPublishDateQuickpart xmlns="http://schemas.microsoft.com/sharepoint/v3">2023-03-01</NLLPublishDateQuickpart>
    <NLLInformationCollectionTaxHTField0 xmlns="http://schemas.microsoft.com/sharepoint/v3">
      <Terms xmlns="http://schemas.microsoft.com/office/infopath/2007/PartnerControls"/>
    </NLLInformationCollectionTaxHTField0>
    <NLLLockWorkflows xmlns="http://schemas.microsoft.com/sharepoint/v3">false</NLLLockWorkflows>
    <NLLEstablishedByQuickpart xmlns="http://schemas.microsoft.com/sharepoint/v3">Sandra Sikblad</NLLEstablishedByQuickpart>
    <prdProcessTaxHTField0 xmlns="http://schemas.microsoft.com/sharepoint/v3">
      <Terms xmlns="http://schemas.microsoft.com/office/infopath/2007/PartnerControls"/>
    </prdProcessTaxHTField0>
    <AnsvarigQuickpart xmlns="http://schemas.microsoft.com/sharepoint/v3">Anneli Granberg</AnsvarigQuickpart>
    <NLLEstablishedBy xmlns="http://schemas.microsoft.com/sharepoint/v3">
      <UserInfo>
        <DisplayName>Sandra Sikblad</DisplayName>
        <AccountId>139</AccountId>
        <AccountType/>
      </UserInfo>
    </NLLEstablishedBy>
    <NLLStakeholderTaxHTField0 xmlns="http://schemas.microsoft.com/sharepoint/v3">
      <Terms xmlns="http://schemas.microsoft.com/office/infopath/2007/PartnerControls"/>
    </NLLStakeholderTaxHTField0>
    <NLLDocumentTypeTaxHTField0 xmlns="http://schemas.microsoft.com/sharepoint/v3">
      <Terms xmlns="http://schemas.microsoft.com/office/infopath/2007/PartnerControls">
        <TermInfo xmlns="http://schemas.microsoft.com/office/infopath/2007/PartnerControls">
          <TermName xmlns="http://schemas.microsoft.com/office/infopath/2007/PartnerControls">Presentation</TermName>
          <TermId xmlns="http://schemas.microsoft.com/office/infopath/2007/PartnerControls">981e6eac-a633-4de2-91a2-d5e48e1c0d00</TermId>
        </TermInfo>
      </Terms>
    </NLLDocumentTypeTaxHTField0>
    <NLLVersion xmlns="http://schemas.microsoft.com/sharepoint/v3">2.0</NLLVersion>
    <NLLInformationclass xmlns="http://schemas.microsoft.com/sharepoint/v3">Publik</NLLInformationclass>
    <NLLModifiedBy xmlns="http://schemas.microsoft.com/sharepoint/v3">Åsa Åström</NLLModifiedBy>
    <NLLProducerPlaceTaxHTField0 xmlns="http://schemas.microsoft.com/sharepoint/v3">
      <Terms xmlns="http://schemas.microsoft.com/office/infopath/2007/PartnerControls">
        <TermInfo xmlns="http://schemas.microsoft.com/office/infopath/2007/PartnerControls">
          <TermName xmlns="http://schemas.microsoft.com/office/infopath/2007/PartnerControls">Länsstyrgrupp</TermName>
          <TermId xmlns="http://schemas.microsoft.com/office/infopath/2007/PartnerControls">40c9582e-9040-4ee0-a5ab-267ced39ceea</TermId>
        </TermInfo>
      </Terms>
    </NLLProducerPlaceTaxHTField0>
    <VersionComment xmlns="http://schemas.microsoft.com/sharepoint/v3">ompubliceras</VersionComment>
    <NLLDiarienummer xmlns="http://schemas.microsoft.com/sharepoint/v3" xsi:nil="true"/>
    <TaxKeywordTaxHTField xmlns="c7918ce9-5289-4a18-805d-4141408e948c">
      <Terms xmlns="http://schemas.microsoft.com/office/infopath/2007/PartnerControls">
        <TermInfo xmlns="http://schemas.microsoft.com/office/infopath/2007/PartnerControls">
          <TermName xmlns="http://schemas.microsoft.com/office/infopath/2007/PartnerControls">190904</TermName>
          <TermId xmlns="http://schemas.microsoft.com/office/infopath/2007/PartnerControls">e71a1c71-3565-4f19-8742-0c1fc8817b69</TermId>
        </TermInfo>
        <TermInfo xmlns="http://schemas.microsoft.com/office/infopath/2007/PartnerControls">
          <TermName xmlns="http://schemas.microsoft.com/office/infopath/2007/PartnerControls">2019</TermName>
          <TermId xmlns="http://schemas.microsoft.com/office/infopath/2007/PartnerControls">848bde66-f98f-41e5-a8cb-dd6c50162752</TermId>
        </TermInfo>
        <TermInfo xmlns="http://schemas.microsoft.com/office/infopath/2007/PartnerControls">
          <TermName xmlns="http://schemas.microsoft.com/office/infopath/2007/PartnerControls">bilaga</TermName>
          <TermId xmlns="http://schemas.microsoft.com/office/infopath/2007/PartnerControls">09e5e4fc-28b8-4ab6-9df1-18814299f0ed</TermId>
        </TermInfo>
        <TermInfo xmlns="http://schemas.microsoft.com/office/infopath/2007/PartnerControls">
          <TermName xmlns="http://schemas.microsoft.com/office/infopath/2007/PartnerControls">LSG</TermName>
          <TermId xmlns="http://schemas.microsoft.com/office/infopath/2007/PartnerControls">ba7f548d-7cc9-4dc7-aa8a-c5f8cc10d00e</TermId>
        </TermInfo>
      </Terms>
    </TaxKeywordTaxHTField>
    <_dlc_DocId xmlns="c7918ce9-5289-4a18-805d-4141408e948c">ARBGRP743-268216389-164</_dlc_DocId>
    <_dlc_DocIdUrl xmlns="c7918ce9-5289-4a18-805d-4141408e948c">
      <Url>http://spportal.extvis.local/process/administrativ/_layouts/15/DocIdRedir.aspx?ID=ARBGRP743-268216389-164</Url>
      <Description>ARBGRP743-268216389-164</Description>
    </_dlc_DocIdUrl>
    <_dlc_DocIdPersistId xmlns="c7918ce9-5289-4a18-805d-4141408e948c">true</_dlc_DocIdPersistId>
    <_dlc_ExpireDateSaved xmlns="http://schemas.microsoft.com/sharepoint/v3" xsi:nil="true"/>
    <_dlc_ExpireDate xmlns="http://schemas.microsoft.com/sharepoint/v3">2026-03-31T22:00:00+00:00</_dlc_ExpireDate>
    <VIS_DocumentId xmlns="e1dec489-f745-4ed5-9c00-958a11aea6df">
      <Url>https://samarbeta.nll.se/producentplats/lansstyrgrupp/_layouts/15/DocIdRedir.aspx?ID=ARBGRP743-268216389-164</Url>
      <Description>ARBGRP743-268216389-164</Description>
    </VIS_DocumentId>
    <VISResponsible xmlns="e1dec489-f745-4ed5-9c00-958a11aea6df">
      <UserInfo>
        <DisplayName>Anneli Granberg</DisplayName>
        <AccountId>14</AccountId>
        <AccountType/>
      </UserInfo>
    </VISResponsible>
    <DocumentStatus xmlns="e1dec489-f745-4ed5-9c00-958a11aea6df">
      <Url>https://samarbeta.nll.se/producentplats/lansstyrgrupp/_layouts/15/wrkstat.aspx?List=9a9a6252-6fd0-4333-8306-f1e7c6ba4dfa&amp;WorkflowInstanceName=90a952a9-45fd-4813-b4fa-65b5741379bd</Url>
      <Description>Publicerad</Description>
    </DocumentStatus>
    <_dlc_Exempt xmlns="http://schemas.microsoft.com/sharepoint/v3">false</_dlc_Exempt>
  </documentManagement>
</p:propertie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0E8A2A3-2467-4159-AED0-BE032160E77C}"/>
</file>

<file path=customXml/itemProps2.xml><?xml version="1.0" encoding="utf-8"?>
<ds:datastoreItem xmlns:ds="http://schemas.openxmlformats.org/officeDocument/2006/customXml" ds:itemID="{279523FE-E8A7-4434-B569-5AF259A65062}"/>
</file>

<file path=customXml/itemProps3.xml><?xml version="1.0" encoding="utf-8"?>
<ds:datastoreItem xmlns:ds="http://schemas.openxmlformats.org/officeDocument/2006/customXml" ds:itemID="{B31DE9F4-9411-4AE4-9345-CB58F4A06A8E}"/>
</file>

<file path=customXml/itemProps4.xml><?xml version="1.0" encoding="utf-8"?>
<ds:datastoreItem xmlns:ds="http://schemas.openxmlformats.org/officeDocument/2006/customXml" ds:itemID="{47BCB8A0-81CD-41E0-9CA2-37926C091106}"/>
</file>

<file path=customXml/itemProps5.xml><?xml version="1.0" encoding="utf-8"?>
<ds:datastoreItem xmlns:ds="http://schemas.openxmlformats.org/officeDocument/2006/customXml" ds:itemID="{8F7F7F19-BB6A-4198-90A4-9C55B8EF5EC1}"/>
</file>

<file path=docProps/app.xml><?xml version="1.0" encoding="utf-8"?>
<Properties xmlns="http://schemas.openxmlformats.org/officeDocument/2006/extended-properties" xmlns:vt="http://schemas.openxmlformats.org/officeDocument/2006/docPropsVTypes">
  <TotalTime>50</TotalTime>
  <Words>364</Words>
  <Application>Microsoft Office PowerPoint</Application>
  <PresentationFormat>Bredbild</PresentationFormat>
  <Paragraphs>46</Paragraphs>
  <Slides>15</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15</vt:i4>
      </vt:variant>
    </vt:vector>
  </HeadingPairs>
  <TitlesOfParts>
    <vt:vector size="20" baseType="lpstr">
      <vt:lpstr>Arial</vt:lpstr>
      <vt:lpstr>Calibri</vt:lpstr>
      <vt:lpstr>Calibri Light</vt:lpstr>
      <vt:lpstr>Times New Roman</vt:lpstr>
      <vt:lpstr>Office-tema</vt:lpstr>
      <vt:lpstr> Överenskommelse om samarbete för personer med psykisk- och neuropsykiatrisk funktionsnedsättning samt för individer med missbruk/beroende av alkohol, droger och spel </vt:lpstr>
      <vt:lpstr> Bakgrund  </vt:lpstr>
      <vt:lpstr>PowerPoint-presentation</vt:lpstr>
      <vt:lpstr>Syfte </vt:lpstr>
      <vt:lpstr>Mål </vt:lpstr>
      <vt:lpstr>Regional struktur för samverkan </vt:lpstr>
      <vt:lpstr>Giltighetstid </vt:lpstr>
      <vt:lpstr>Målgrupper  </vt:lpstr>
      <vt:lpstr>Övriga avsnitt som behandlas i överenskommelsen</vt:lpstr>
      <vt:lpstr>Målgrupper för överenskommelsen</vt:lpstr>
      <vt:lpstr>PowerPoint-presentation</vt:lpstr>
      <vt:lpstr>PowerPoint-presentation</vt:lpstr>
      <vt:lpstr>PowerPoint-presentation</vt:lpstr>
      <vt:lpstr>PowerPoint-presentation</vt:lpstr>
      <vt:lpstr>   Helena Asklund Utvecklingsledare Norrbottens Kommuner Helena.asklund@kfbd.se   Åsa Heikkilä Verksamhetsstrateg  Hälso- och sjukvårdsenheten Region Norrbotten asa.heikkila@norrbotten.se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Bilaga länsstyrgruppen 190904 - Överenskommelse om samarbete för personer med psykisk- och neuropsykiatrisk funktionsnedsättning samt för individer med missbruk/beroende av alkohol, droger och spel</dc:title>
  <dc:creator>Helena Asklund</dc:creator>
  <cp:keywords>bilaga; 2019; 190904; LSG</cp:keywords>
  <cp:lastModifiedBy>Helena Asklund</cp:lastModifiedBy>
  <cp:revision>9</cp:revision>
  <dcterms:created xsi:type="dcterms:W3CDTF">2019-08-27T11:47:38Z</dcterms:created>
  <dcterms:modified xsi:type="dcterms:W3CDTF">2019-09-06T07:11:48Z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0x010100D7963E0E5B7A40E5AEA07389401D709F007B1238BBD93543428C20870054E92DBF0100907CEEA6569A954C976B7824CE75F91F</vt:lpwstr>
  </property>
  <property fmtid="{D5CDD505-2E9C-101B-9397-08002B2CF9AE}" pid="3" name="TaxKeyword">
    <vt:lpwstr>8844;#190904|e71a1c71-3565-4f19-8742-0c1fc8817b69;#7684;#2019|848bde66-f98f-41e5-a8cb-dd6c50162752;#5037;#bilaga|09e5e4fc-28b8-4ab6-9df1-18814299f0ed;#7815;#LSG|ba7f548d-7cc9-4dc7-aa8a-c5f8cc10d00e</vt:lpwstr>
  </property>
  <property fmtid="{D5CDD505-2E9C-101B-9397-08002B2CF9AE}" pid="4" name="CareActionCodeSurgical">
    <vt:lpwstr/>
  </property>
  <property fmtid="{D5CDD505-2E9C-101B-9397-08002B2CF9AE}" pid="5" name="NLLProducerPlace">
    <vt:lpwstr>7816;#Länsstyrgrupp|40c9582e-9040-4ee0-a5ab-267ced39ceea</vt:lpwstr>
  </property>
  <property fmtid="{D5CDD505-2E9C-101B-9397-08002B2CF9AE}" pid="6" name="NLLApprovedByQuickPart">
    <vt:lpwstr/>
  </property>
  <property fmtid="{D5CDD505-2E9C-101B-9397-08002B2CF9AE}" pid="7" name="NLLInformationCollection">
    <vt:lpwstr/>
  </property>
  <property fmtid="{D5CDD505-2E9C-101B-9397-08002B2CF9AE}" pid="8" name="NLLProjectDescription">
    <vt:lpwstr/>
  </property>
  <property fmtid="{D5CDD505-2E9C-101B-9397-08002B2CF9AE}" pid="9" name="PsychiatricCodeTaxHTField0">
    <vt:lpwstr/>
  </property>
  <property fmtid="{D5CDD505-2E9C-101B-9397-08002B2CF9AE}" pid="10" name="NLLStakeholder">
    <vt:lpwstr/>
  </property>
  <property fmtid="{D5CDD505-2E9C-101B-9397-08002B2CF9AE}" pid="11" name="TLVCodeDiagnosisTaxHTField0">
    <vt:lpwstr/>
  </property>
  <property fmtid="{D5CDD505-2E9C-101B-9397-08002B2CF9AE}" pid="12" name="NPUCode">
    <vt:lpwstr/>
  </property>
  <property fmtid="{D5CDD505-2E9C-101B-9397-08002B2CF9AE}" pid="13" name="NLLClosureDate">
    <vt:lpwstr/>
  </property>
  <property fmtid="{D5CDD505-2E9C-101B-9397-08002B2CF9AE}" pid="14" name="NLLProducerplaceID">
    <vt:lpwstr/>
  </property>
  <property fmtid="{D5CDD505-2E9C-101B-9397-08002B2CF9AE}" pid="15" name="NLLPublishedTemplate">
    <vt:lpwstr/>
  </property>
  <property fmtid="{D5CDD505-2E9C-101B-9397-08002B2CF9AE}" pid="16" name="NLLWFComment">
    <vt:lpwstr/>
  </property>
  <property fmtid="{D5CDD505-2E9C-101B-9397-08002B2CF9AE}" pid="17" name="NLLPTCName">
    <vt:lpwstr/>
  </property>
  <property fmtid="{D5CDD505-2E9C-101B-9397-08002B2CF9AE}" pid="18" name="SpecialtyTaxHTField0">
    <vt:lpwstr/>
  </property>
  <property fmtid="{D5CDD505-2E9C-101B-9397-08002B2CF9AE}" pid="19" name="CareActionCodeNonSurgical">
    <vt:lpwstr/>
  </property>
  <property fmtid="{D5CDD505-2E9C-101B-9397-08002B2CF9AE}" pid="20" name="AnalysisNameTaxHTField0">
    <vt:lpwstr/>
  </property>
  <property fmtid="{D5CDD505-2E9C-101B-9397-08002B2CF9AE}" pid="21" name="Specialty">
    <vt:lpwstr/>
  </property>
  <property fmtid="{D5CDD505-2E9C-101B-9397-08002B2CF9AE}" pid="22" name="NLLProjectUrl">
    <vt:lpwstr/>
  </property>
  <property fmtid="{D5CDD505-2E9C-101B-9397-08002B2CF9AE}" pid="23" name="NLLSteeringGroup">
    <vt:lpwstr/>
  </property>
  <property fmtid="{D5CDD505-2E9C-101B-9397-08002B2CF9AE}" pid="24" name="NLLMeetingTypeTaxHTField0">
    <vt:lpwstr/>
  </property>
  <property fmtid="{D5CDD505-2E9C-101B-9397-08002B2CF9AE}" pid="25" name="NLLTemplateStatus">
    <vt:lpwstr/>
  </property>
  <property fmtid="{D5CDD505-2E9C-101B-9397-08002B2CF9AE}" pid="26" name="CareActionCodeSurgicalTaxHTField0">
    <vt:lpwstr/>
  </property>
  <property fmtid="{D5CDD505-2E9C-101B-9397-08002B2CF9AE}" pid="27" name="PharmaceuticalCodeTaxHTField0">
    <vt:lpwstr/>
  </property>
  <property fmtid="{D5CDD505-2E9C-101B-9397-08002B2CF9AE}" pid="28" name="NLLProjectLeader">
    <vt:lpwstr/>
  </property>
  <property fmtid="{D5CDD505-2E9C-101B-9397-08002B2CF9AE}" pid="29" name="NLLDecisionLevelManagedTaxHTField0">
    <vt:lpwstr/>
  </property>
  <property fmtid="{D5CDD505-2E9C-101B-9397-08002B2CF9AE}" pid="32" name="NLLDefaultTemplate">
    <vt:lpwstr/>
  </property>
  <property fmtid="{D5CDD505-2E9C-101B-9397-08002B2CF9AE}" pid="33" name="NLLProjectVisitor">
    <vt:lpwstr/>
  </property>
  <property fmtid="{D5CDD505-2E9C-101B-9397-08002B2CF9AE}" pid="34" name="NLLApprovedBy">
    <vt:lpwstr/>
  </property>
  <property fmtid="{D5CDD505-2E9C-101B-9397-08002B2CF9AE}" pid="35" name="NLLDecisionLevelManaged">
    <vt:lpwstr/>
  </property>
  <property fmtid="{D5CDD505-2E9C-101B-9397-08002B2CF9AE}" pid="36" name="CompulsoryAction">
    <vt:lpwstr/>
  </property>
  <property fmtid="{D5CDD505-2E9C-101B-9397-08002B2CF9AE}" pid="37" name="NLLProjectDivisionTaxHTField0">
    <vt:lpwstr/>
  </property>
  <property fmtid="{D5CDD505-2E9C-101B-9397-08002B2CF9AE}" pid="38" name="ICD10CodeTaxHTField0">
    <vt:lpwstr/>
  </property>
  <property fmtid="{D5CDD505-2E9C-101B-9397-08002B2CF9AE}" pid="39" name="Godkänn dokument">
    <vt:lpwstr>, </vt:lpwstr>
  </property>
  <property fmtid="{D5CDD505-2E9C-101B-9397-08002B2CF9AE}" pid="40" name="NLLProjectOwner">
    <vt:lpwstr/>
  </property>
  <property fmtid="{D5CDD505-2E9C-101B-9397-08002B2CF9AE}" pid="41" name="NPUCodeTaxHTField0">
    <vt:lpwstr/>
  </property>
  <property fmtid="{D5CDD505-2E9C-101B-9397-08002B2CF9AE}" pid="42" name="NLLTemplateFolderDescription">
    <vt:lpwstr/>
  </property>
  <property fmtid="{D5CDD505-2E9C-101B-9397-08002B2CF9AE}" pid="43" name="TLVCodeAction">
    <vt:lpwstr/>
  </property>
  <property fmtid="{D5CDD505-2E9C-101B-9397-08002B2CF9AE}" pid="44" name="RadiologicalCode">
    <vt:lpwstr/>
  </property>
  <property fmtid="{D5CDD505-2E9C-101B-9397-08002B2CF9AE}" pid="45" name="References">
    <vt:lpwstr/>
  </property>
  <property fmtid="{D5CDD505-2E9C-101B-9397-08002B2CF9AE}" pid="46" name="prdProcess">
    <vt:lpwstr/>
  </property>
  <property fmtid="{D5CDD505-2E9C-101B-9397-08002B2CF9AE}" pid="47" name="NLLProjectOrderStatus">
    <vt:lpwstr/>
  </property>
  <property fmtid="{D5CDD505-2E9C-101B-9397-08002B2CF9AE}" pid="49" name="NLLReferenceGroup">
    <vt:lpwstr/>
  </property>
  <property fmtid="{D5CDD505-2E9C-101B-9397-08002B2CF9AE}" pid="50" name="TLVCodeDiagnosis">
    <vt:lpwstr/>
  </property>
  <property fmtid="{D5CDD505-2E9C-101B-9397-08002B2CF9AE}" pid="51" name="PharmaceuticalCode">
    <vt:lpwstr/>
  </property>
  <property fmtid="{D5CDD505-2E9C-101B-9397-08002B2CF9AE}" pid="52" name="NLLInitiationDate">
    <vt:lpwstr/>
  </property>
  <property fmtid="{D5CDD505-2E9C-101B-9397-08002B2CF9AE}" pid="54" name="ReferencesTaxHTField0">
    <vt:lpwstr/>
  </property>
  <property fmtid="{D5CDD505-2E9C-101B-9397-08002B2CF9AE}" pid="55" name="NLLWindingUpDate">
    <vt:lpwstr/>
  </property>
  <property fmtid="{D5CDD505-2E9C-101B-9397-08002B2CF9AE}" pid="56" name="TLVCodeActionTaxHTField0">
    <vt:lpwstr/>
  </property>
  <property fmtid="{D5CDD505-2E9C-101B-9397-08002B2CF9AE}" pid="57" name="NLLProjectNr">
    <vt:lpwstr/>
  </property>
  <property fmtid="{D5CDD505-2E9C-101B-9397-08002B2CF9AE}" pid="58" name="Granska dokument">
    <vt:lpwstr>, </vt:lpwstr>
  </property>
  <property fmtid="{D5CDD505-2E9C-101B-9397-08002B2CF9AE}" pid="59" name="NLLProjectTypeTaxHTField0">
    <vt:lpwstr/>
  </property>
  <property fmtid="{D5CDD505-2E9C-101B-9397-08002B2CF9AE}" pid="60" name="NLLPTCProcessTeam">
    <vt:lpwstr/>
  </property>
  <property fmtid="{D5CDD505-2E9C-101B-9397-08002B2CF9AE}" pid="61" name="RadiologicalCodeTaxHTField0">
    <vt:lpwstr/>
  </property>
  <property fmtid="{D5CDD505-2E9C-101B-9397-08002B2CF9AE}" pid="62" name="NLLImplementationDate">
    <vt:lpwstr/>
  </property>
  <property fmtid="{D5CDD505-2E9C-101B-9397-08002B2CF9AE}" pid="63" name="NLLProjectDivision">
    <vt:lpwstr/>
  </property>
  <property fmtid="{D5CDD505-2E9C-101B-9397-08002B2CF9AE}" pid="64" name="PsychiatricCode">
    <vt:lpwstr/>
  </property>
  <property fmtid="{D5CDD505-2E9C-101B-9397-08002B2CF9AE}" pid="65" name="Publicera dokument">
    <vt:lpwstr>, </vt:lpwstr>
  </property>
  <property fmtid="{D5CDD505-2E9C-101B-9397-08002B2CF9AE}" pid="66" name="NLLProjectType">
    <vt:lpwstr/>
  </property>
  <property fmtid="{D5CDD505-2E9C-101B-9397-08002B2CF9AE}" pid="67" name="AnalysisName">
    <vt:lpwstr/>
  </property>
  <property fmtid="{D5CDD505-2E9C-101B-9397-08002B2CF9AE}" pid="68" name="NLLMtptCodeTaxHTField0">
    <vt:lpwstr/>
  </property>
  <property fmtid="{D5CDD505-2E9C-101B-9397-08002B2CF9AE}" pid="69" name="NLLLatestProjectTrackingDate">
    <vt:lpwstr/>
  </property>
  <property fmtid="{D5CDD505-2E9C-101B-9397-08002B2CF9AE}" pid="70" name="NLLDocumentType">
    <vt:lpwstr>1021;#Presentation|981e6eac-a633-4de2-91a2-d5e48e1c0d00</vt:lpwstr>
  </property>
  <property fmtid="{D5CDD505-2E9C-101B-9397-08002B2CF9AE}" pid="71" name="NLLProjectTypeText">
    <vt:lpwstr/>
  </property>
  <property fmtid="{D5CDD505-2E9C-101B-9397-08002B2CF9AE}" pid="72" name="NLLEstablishingDate">
    <vt:lpwstr/>
  </property>
  <property fmtid="{D5CDD505-2E9C-101B-9397-08002B2CF9AE}" pid="73" name="NLLProjectMember">
    <vt:lpwstr/>
  </property>
  <property fmtid="{D5CDD505-2E9C-101B-9397-08002B2CF9AE}" pid="74" name="NLLProcessTeamLookup">
    <vt:lpwstr/>
  </property>
  <property fmtid="{D5CDD505-2E9C-101B-9397-08002B2CF9AE}" pid="75" name="CareActionCodeNonSurgicalTaxHTField0">
    <vt:lpwstr/>
  </property>
  <property fmtid="{D5CDD505-2E9C-101B-9397-08002B2CF9AE}" pid="76" name="CompulsoryActionTaxHTField0">
    <vt:lpwstr/>
  </property>
  <property fmtid="{D5CDD505-2E9C-101B-9397-08002B2CF9AE}" pid="77" name="NLLMeetingType">
    <vt:lpwstr/>
  </property>
  <property fmtid="{D5CDD505-2E9C-101B-9397-08002B2CF9AE}" pid="78" name="NLLProjectLeaderDiv">
    <vt:lpwstr/>
  </property>
  <property fmtid="{D5CDD505-2E9C-101B-9397-08002B2CF9AE}" pid="79" name="NLLProjectName">
    <vt:lpwstr/>
  </property>
  <property fmtid="{D5CDD505-2E9C-101B-9397-08002B2CF9AE}" pid="81" name="NLLMtptCode">
    <vt:lpwstr/>
  </property>
  <property fmtid="{D5CDD505-2E9C-101B-9397-08002B2CF9AE}" pid="82" name="ICD10Code">
    <vt:lpwstr/>
  </property>
  <property fmtid="{D5CDD505-2E9C-101B-9397-08002B2CF9AE}" pid="83" name="NLLProjectStatus">
    <vt:lpwstr/>
  </property>
  <property fmtid="{D5CDD505-2E9C-101B-9397-08002B2CF9AE}" pid="84" name="_dlc_policyId">
    <vt:lpwstr>0x010100D7963E0E5B7A40E5AEA07389401D709F007B1238BBD93543428C20870054E92DBF|1214505165</vt:lpwstr>
  </property>
  <property fmtid="{D5CDD505-2E9C-101B-9397-08002B2CF9AE}" pid="87" name="ItemRetentionFormula">
    <vt:lpwstr>&lt;formula id="Microsoft.Office.RecordsManagement.PolicyFeatures.Expiration.Formula.BuiltIn"&gt;&lt;number&gt;1&lt;/number&gt;&lt;property&gt;NLLThinningTime&lt;/property&gt;&lt;propertyid&gt;2793489f-7251-475b-a975-480031914936&lt;/propertyid&gt;&lt;period&gt;months&lt;/period&gt;&lt;/formula&gt;</vt:lpwstr>
  </property>
  <property fmtid="{D5CDD505-2E9C-101B-9397-08002B2CF9AE}" pid="89" name="_dlc_DocIdItemGuid">
    <vt:lpwstr>f157a85e-a8c1-43bb-8b8b-a529c905fbe1</vt:lpwstr>
  </property>
  <property fmtid="{D5CDD505-2E9C-101B-9397-08002B2CF9AE}" pid="91" name="TaxCatchAll">
    <vt:lpwstr>7816;#Länsstyrgrupp|40c9582e-9040-4ee0-a5ab-267ced39ceea;#7815;#LSG;#5037;#bilaga;#8844;#190904;#1021;#Presentation|981e6eac-a633-4de2-91a2-d5e48e1c0d00;#7684;#2019</vt:lpwstr>
  </property>
  <property fmtid="{D5CDD505-2E9C-101B-9397-08002B2CF9AE}" pid="93" name="_dlc_ItemStageId">
    <vt:lpwstr/>
  </property>
  <property fmtid="{D5CDD505-2E9C-101B-9397-08002B2CF9AE}" pid="95" name="Order">
    <vt:r8>2422500</vt:r8>
  </property>
  <property fmtid="{D5CDD505-2E9C-101B-9397-08002B2CF9AE}" pid="96" name="xd_ProgID">
    <vt:lpwstr/>
  </property>
  <property fmtid="{D5CDD505-2E9C-101B-9397-08002B2CF9AE}" pid="97" name="_SourceUrl">
    <vt:lpwstr/>
  </property>
  <property fmtid="{D5CDD505-2E9C-101B-9397-08002B2CF9AE}" pid="98" name="_SharedFileIndex">
    <vt:lpwstr/>
  </property>
  <property fmtid="{D5CDD505-2E9C-101B-9397-08002B2CF9AE}" pid="99" name="TemplateUrl">
    <vt:lpwstr/>
  </property>
  <property fmtid="{D5CDD505-2E9C-101B-9397-08002B2CF9AE}" pid="101" name="NLLDecisionLevelGoverning">
    <vt:lpwstr/>
  </property>
  <property fmtid="{D5CDD505-2E9C-101B-9397-08002B2CF9AE}" pid="102" name="NLLFactOwner">
    <vt:lpwstr/>
  </property>
  <property fmtid="{D5CDD505-2E9C-101B-9397-08002B2CF9AE}" pid="103" name="NLLFactOwnerText">
    <vt:lpwstr/>
  </property>
  <property fmtid="{D5CDD505-2E9C-101B-9397-08002B2CF9AE}" pid="104" name="xd_Signature">
    <vt:bool>false</vt:bool>
  </property>
  <property fmtid="{D5CDD505-2E9C-101B-9397-08002B2CF9AE}" pid="105" name="NLLDecisionLevel">
    <vt:lpwstr/>
  </property>
  <property fmtid="{D5CDD505-2E9C-101B-9397-08002B2CF9AE}" pid="106" name="NLLPTCProcessLeader">
    <vt:lpwstr/>
  </property>
  <property fmtid="{D5CDD505-2E9C-101B-9397-08002B2CF9AE}" pid="108" name="NLLPTCVISEditor">
    <vt:lpwstr/>
  </property>
</Properties>
</file>